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76"/>
  </p:notesMasterIdLst>
  <p:handoutMasterIdLst>
    <p:handoutMasterId r:id="rId77"/>
  </p:handoutMasterIdLst>
  <p:sldIdLst>
    <p:sldId id="296" r:id="rId5"/>
    <p:sldId id="303" r:id="rId6"/>
    <p:sldId id="304" r:id="rId7"/>
    <p:sldId id="297" r:id="rId8"/>
    <p:sldId id="305" r:id="rId9"/>
    <p:sldId id="306" r:id="rId10"/>
    <p:sldId id="308" r:id="rId11"/>
    <p:sldId id="307" r:id="rId12"/>
    <p:sldId id="298" r:id="rId13"/>
    <p:sldId id="309" r:id="rId14"/>
    <p:sldId id="310" r:id="rId15"/>
    <p:sldId id="299" r:id="rId16"/>
    <p:sldId id="311" r:id="rId17"/>
    <p:sldId id="312" r:id="rId18"/>
    <p:sldId id="313" r:id="rId19"/>
    <p:sldId id="314" r:id="rId20"/>
    <p:sldId id="349" r:id="rId21"/>
    <p:sldId id="300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63" r:id="rId31"/>
    <p:sldId id="301" r:id="rId32"/>
    <p:sldId id="358" r:id="rId33"/>
    <p:sldId id="359" r:id="rId34"/>
    <p:sldId id="360" r:id="rId35"/>
    <p:sldId id="361" r:id="rId36"/>
    <p:sldId id="362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</p:sldIdLst>
  <p:sldSz cx="9144000" cy="6858000" type="screen4x3"/>
  <p:notesSz cx="7016750" cy="93091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3488B5F8-2A4D-4172-9FD4-C67FC6399DCE}">
          <p14:sldIdLst>
            <p14:sldId id="296"/>
            <p14:sldId id="303"/>
            <p14:sldId id="304"/>
            <p14:sldId id="297"/>
            <p14:sldId id="305"/>
            <p14:sldId id="306"/>
            <p14:sldId id="308"/>
            <p14:sldId id="307"/>
            <p14:sldId id="298"/>
            <p14:sldId id="309"/>
            <p14:sldId id="310"/>
            <p14:sldId id="299"/>
            <p14:sldId id="311"/>
            <p14:sldId id="312"/>
            <p14:sldId id="313"/>
            <p14:sldId id="314"/>
            <p14:sldId id="349"/>
            <p14:sldId id="300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3"/>
            <p14:sldId id="301"/>
            <p14:sldId id="358"/>
            <p14:sldId id="359"/>
            <p14:sldId id="360"/>
            <p14:sldId id="361"/>
            <p14:sldId id="36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6600"/>
    <a:srgbClr val="3333FF"/>
    <a:srgbClr val="99FF66"/>
    <a:srgbClr val="FF99FF"/>
    <a:srgbClr val="FF6600"/>
    <a:srgbClr val="FF3300"/>
    <a:srgbClr val="FF7C80"/>
    <a:srgbClr val="CC00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5" autoAdjust="0"/>
    <p:restoredTop sz="86735" autoAdjust="0"/>
  </p:normalViewPr>
  <p:slideViewPr>
    <p:cSldViewPr showGuides="1">
      <p:cViewPr varScale="1">
        <p:scale>
          <a:sx n="87" d="100"/>
          <a:sy n="87" d="100"/>
        </p:scale>
        <p:origin x="67" y="259"/>
      </p:cViewPr>
      <p:guideLst>
        <p:guide orient="horz" pos="70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71718-046D-4072-B35E-AE17F7D7371D}" type="doc">
      <dgm:prSet loTypeId="urn:microsoft.com/office/officeart/2005/8/layout/hierarchy2" loCatId="hierarchy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95934CC-422F-411A-AFA9-EC14D52378E1}">
      <dgm:prSet phldrT="[Text]"/>
      <dgm:spPr/>
      <dgm:t>
        <a:bodyPr/>
        <a:lstStyle/>
        <a:p>
          <a:r>
            <a:rPr lang="en-US" altLang="zh-TW" dirty="0" smtClean="0"/>
            <a:t>FURNACE</a:t>
          </a:r>
          <a:endParaRPr lang="zh-TW" altLang="en-US" dirty="0"/>
        </a:p>
      </dgm:t>
    </dgm:pt>
    <dgm:pt modelId="{88524506-BA4E-4FD4-905A-9F7B1F126D13}" type="parTrans" cxnId="{B04A6079-BD62-41BE-9B17-00DCF09E0455}">
      <dgm:prSet/>
      <dgm:spPr/>
      <dgm:t>
        <a:bodyPr/>
        <a:lstStyle/>
        <a:p>
          <a:endParaRPr lang="zh-TW" altLang="en-US"/>
        </a:p>
      </dgm:t>
    </dgm:pt>
    <dgm:pt modelId="{F49ADED5-09A2-4B41-BBFB-CC2AE55C1086}" type="sibTrans" cxnId="{B04A6079-BD62-41BE-9B17-00DCF09E0455}">
      <dgm:prSet/>
      <dgm:spPr/>
      <dgm:t>
        <a:bodyPr/>
        <a:lstStyle/>
        <a:p>
          <a:endParaRPr lang="zh-TW" altLang="en-US"/>
        </a:p>
      </dgm:t>
    </dgm:pt>
    <dgm:pt modelId="{C1085F2B-142E-450A-BD57-84809C710820}">
      <dgm:prSet phldrT="[Text]" custT="1"/>
      <dgm:spPr/>
      <dgm:t>
        <a:bodyPr/>
        <a:lstStyle/>
        <a:p>
          <a:r>
            <a:rPr lang="en-US" altLang="zh-TW" sz="3200" dirty="0" smtClean="0">
              <a:latin typeface="微軟正黑體" pitchFamily="34" charset="-120"/>
              <a:ea typeface="微軟正黑體" pitchFamily="34" charset="-120"/>
            </a:rPr>
            <a:t>AP</a:t>
          </a:r>
          <a:r>
            <a:rPr lang="zh-TW" altLang="en-US" sz="3200" dirty="0" smtClean="0">
              <a:latin typeface="微軟正黑體" pitchFamily="34" charset="-120"/>
              <a:ea typeface="微軟正黑體" pitchFamily="34" charset="-120"/>
            </a:rPr>
            <a:t>管</a:t>
          </a:r>
          <a:endParaRPr lang="zh-TW" altLang="en-US" sz="3200" dirty="0">
            <a:latin typeface="微軟正黑體" pitchFamily="34" charset="-120"/>
            <a:ea typeface="微軟正黑體" pitchFamily="34" charset="-120"/>
          </a:endParaRPr>
        </a:p>
      </dgm:t>
    </dgm:pt>
    <dgm:pt modelId="{5BB677B0-75A6-42DC-A373-91F0029A276C}" type="parTrans" cxnId="{881899EC-EBF2-44E7-87AA-F9554E4EC72D}">
      <dgm:prSet/>
      <dgm:spPr/>
      <dgm:t>
        <a:bodyPr/>
        <a:lstStyle/>
        <a:p>
          <a:endParaRPr lang="zh-TW" altLang="en-US"/>
        </a:p>
      </dgm:t>
    </dgm:pt>
    <dgm:pt modelId="{8EC949F2-10AA-4667-9BB7-8D50472CAE99}" type="sibTrans" cxnId="{881899EC-EBF2-44E7-87AA-F9554E4EC72D}">
      <dgm:prSet/>
      <dgm:spPr/>
      <dgm:t>
        <a:bodyPr/>
        <a:lstStyle/>
        <a:p>
          <a:endParaRPr lang="zh-TW" altLang="en-US"/>
        </a:p>
      </dgm:t>
    </dgm:pt>
    <dgm:pt modelId="{F0A57DED-14B7-4CE2-A1BB-A7AF9A391CD9}">
      <dgm:prSet phldrT="[Text]" custT="1"/>
      <dgm:spPr/>
      <dgm:t>
        <a:bodyPr/>
        <a:lstStyle/>
        <a:p>
          <a:r>
            <a:rPr lang="zh-TW" altLang="en-US" sz="2800" smtClean="0">
              <a:latin typeface="微軟正黑體" pitchFamily="34" charset="-120"/>
              <a:ea typeface="微軟正黑體" pitchFamily="34" charset="-120"/>
            </a:rPr>
            <a:t>氧化管 </a:t>
          </a:r>
          <a:r>
            <a:rPr lang="en-US" altLang="zh-TW" sz="28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40</a:t>
          </a:r>
          <a:endParaRPr lang="zh-TW" altLang="en-US" sz="28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E9BA63C5-8B1C-4D0F-8EA0-C7ACADE3D5EB}" type="parTrans" cxnId="{5846CDA8-59B4-4793-BC81-37143C33D050}">
      <dgm:prSet/>
      <dgm:spPr/>
      <dgm:t>
        <a:bodyPr/>
        <a:lstStyle/>
        <a:p>
          <a:endParaRPr lang="zh-TW" altLang="en-US"/>
        </a:p>
      </dgm:t>
    </dgm:pt>
    <dgm:pt modelId="{19DB9F61-B9E6-49E4-81E4-1285042A3672}" type="sibTrans" cxnId="{5846CDA8-59B4-4793-BC81-37143C33D050}">
      <dgm:prSet/>
      <dgm:spPr/>
      <dgm:t>
        <a:bodyPr/>
        <a:lstStyle/>
        <a:p>
          <a:endParaRPr lang="zh-TW" altLang="en-US"/>
        </a:p>
      </dgm:t>
    </dgm:pt>
    <dgm:pt modelId="{D48F6E0F-6BBA-4ACC-BF0B-236DC36605C6}">
      <dgm:prSet phldrT="[Text]" custT="1"/>
      <dgm:spPr/>
      <dgm:t>
        <a:bodyPr/>
        <a:lstStyle/>
        <a:p>
          <a:r>
            <a:rPr lang="en-US" altLang="zh-TW" sz="2800" smtClean="0">
              <a:latin typeface="微軟正黑體" pitchFamily="34" charset="-120"/>
              <a:ea typeface="微軟正黑體" pitchFamily="34" charset="-120"/>
            </a:rPr>
            <a:t>POCL3 </a:t>
          </a:r>
          <a:r>
            <a:rPr lang="en-US" altLang="zh-TW" sz="28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3</a:t>
          </a:r>
          <a:endParaRPr lang="zh-TW" altLang="en-US" sz="28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6917EEE1-269F-47D7-B348-ED55F215C1F5}" type="parTrans" cxnId="{628BAD6D-44BD-4528-989A-8FE1CEF8252C}">
      <dgm:prSet/>
      <dgm:spPr/>
      <dgm:t>
        <a:bodyPr/>
        <a:lstStyle/>
        <a:p>
          <a:endParaRPr lang="zh-TW" altLang="en-US"/>
        </a:p>
      </dgm:t>
    </dgm:pt>
    <dgm:pt modelId="{8360A8A0-9A20-4465-BF44-5CCEC54CBA39}" type="sibTrans" cxnId="{628BAD6D-44BD-4528-989A-8FE1CEF8252C}">
      <dgm:prSet/>
      <dgm:spPr/>
      <dgm:t>
        <a:bodyPr/>
        <a:lstStyle/>
        <a:p>
          <a:endParaRPr lang="zh-TW" altLang="en-US"/>
        </a:p>
      </dgm:t>
    </dgm:pt>
    <dgm:pt modelId="{33E1B736-FBE5-420D-8B3A-06EFA0250619}">
      <dgm:prSet phldrT="[Text]" custT="1"/>
      <dgm:spPr/>
      <dgm:t>
        <a:bodyPr/>
        <a:lstStyle/>
        <a:p>
          <a:r>
            <a:rPr lang="en-US" altLang="zh-TW" sz="3200" dirty="0" smtClean="0">
              <a:latin typeface="微軟正黑體" pitchFamily="34" charset="-120"/>
              <a:ea typeface="微軟正黑體" pitchFamily="34" charset="-120"/>
            </a:rPr>
            <a:t>LP</a:t>
          </a:r>
          <a:r>
            <a:rPr lang="zh-TW" altLang="en-US" sz="3200" dirty="0" smtClean="0">
              <a:latin typeface="微軟正黑體" pitchFamily="34" charset="-120"/>
              <a:ea typeface="微軟正黑體" pitchFamily="34" charset="-120"/>
            </a:rPr>
            <a:t>管</a:t>
          </a:r>
          <a:endParaRPr lang="zh-TW" altLang="en-US" sz="3200" dirty="0">
            <a:latin typeface="微軟正黑體" pitchFamily="34" charset="-120"/>
            <a:ea typeface="微軟正黑體" pitchFamily="34" charset="-120"/>
          </a:endParaRPr>
        </a:p>
      </dgm:t>
    </dgm:pt>
    <dgm:pt modelId="{0BCFBF04-DD36-4936-B2ED-11AA47CAD030}" type="parTrans" cxnId="{3F2734EB-DFF0-47B7-B070-CBCB1DD206B6}">
      <dgm:prSet/>
      <dgm:spPr/>
      <dgm:t>
        <a:bodyPr/>
        <a:lstStyle/>
        <a:p>
          <a:endParaRPr lang="zh-TW" altLang="en-US"/>
        </a:p>
      </dgm:t>
    </dgm:pt>
    <dgm:pt modelId="{F9CBBA47-571E-469B-AA18-A26533906258}" type="sibTrans" cxnId="{3F2734EB-DFF0-47B7-B070-CBCB1DD206B6}">
      <dgm:prSet/>
      <dgm:spPr/>
      <dgm:t>
        <a:bodyPr/>
        <a:lstStyle/>
        <a:p>
          <a:endParaRPr lang="zh-TW" altLang="en-US"/>
        </a:p>
      </dgm:t>
    </dgm:pt>
    <dgm:pt modelId="{3082E4F1-85A1-490E-A739-09DFA7F20281}">
      <dgm:prSet phldrT="[Text]" custT="1"/>
      <dgm:spPr/>
      <dgm:t>
        <a:bodyPr/>
        <a:lstStyle/>
        <a:p>
          <a:r>
            <a:rPr lang="en-US" altLang="zh-TW" sz="2400" smtClean="0">
              <a:latin typeface="微軟正黑體" pitchFamily="34" charset="-120"/>
              <a:ea typeface="微軟正黑體" pitchFamily="34" charset="-120"/>
            </a:rPr>
            <a:t>NITRIDE </a:t>
          </a:r>
          <a:r>
            <a:rPr lang="en-US" altLang="zh-TW" sz="24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7</a:t>
          </a:r>
          <a:endParaRPr lang="zh-TW" altLang="en-US" sz="24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F0FAA8F0-E6D7-40D9-981B-A287122CB772}" type="parTrans" cxnId="{EA6EB6E7-E007-4A8B-B6B5-369854E784B6}">
      <dgm:prSet/>
      <dgm:spPr/>
      <dgm:t>
        <a:bodyPr/>
        <a:lstStyle/>
        <a:p>
          <a:endParaRPr lang="zh-TW" altLang="en-US"/>
        </a:p>
      </dgm:t>
    </dgm:pt>
    <dgm:pt modelId="{318D5758-BBF3-427F-A363-66D888FFD7E6}" type="sibTrans" cxnId="{EA6EB6E7-E007-4A8B-B6B5-369854E784B6}">
      <dgm:prSet/>
      <dgm:spPr/>
      <dgm:t>
        <a:bodyPr/>
        <a:lstStyle/>
        <a:p>
          <a:endParaRPr lang="zh-TW" altLang="en-US"/>
        </a:p>
      </dgm:t>
    </dgm:pt>
    <dgm:pt modelId="{C099AEBE-3368-418E-B0A6-5304DD71E231}">
      <dgm:prSet phldrT="[Text]" custT="1"/>
      <dgm:spPr/>
      <dgm:t>
        <a:bodyPr/>
        <a:lstStyle/>
        <a:p>
          <a:r>
            <a:rPr lang="en-US" altLang="zh-TW" sz="2400" dirty="0" smtClean="0">
              <a:latin typeface="微軟正黑體" pitchFamily="34" charset="-120"/>
              <a:ea typeface="微軟正黑體" pitchFamily="34" charset="-120"/>
            </a:rPr>
            <a:t>TEOS </a:t>
          </a:r>
          <a:r>
            <a:rPr lang="en-US" altLang="zh-TW" sz="2400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7</a:t>
          </a:r>
          <a:endParaRPr lang="zh-TW" altLang="en-US" sz="24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F289435C-EB71-4B1B-B099-5624DB09330F}" type="parTrans" cxnId="{83A97FC6-89AB-4261-9549-2CDE25CF9914}">
      <dgm:prSet/>
      <dgm:spPr/>
      <dgm:t>
        <a:bodyPr/>
        <a:lstStyle/>
        <a:p>
          <a:endParaRPr lang="zh-TW" altLang="en-US"/>
        </a:p>
      </dgm:t>
    </dgm:pt>
    <dgm:pt modelId="{3F9F2FB9-2151-432F-850A-609A5B152DD9}" type="sibTrans" cxnId="{83A97FC6-89AB-4261-9549-2CDE25CF9914}">
      <dgm:prSet/>
      <dgm:spPr/>
      <dgm:t>
        <a:bodyPr/>
        <a:lstStyle/>
        <a:p>
          <a:endParaRPr lang="zh-TW" altLang="en-US"/>
        </a:p>
      </dgm:t>
    </dgm:pt>
    <dgm:pt modelId="{69342C5E-C44C-4C9A-84F9-2B9BFF822C7B}">
      <dgm:prSet phldrT="[Text]" custT="1"/>
      <dgm:spPr/>
      <dgm:t>
        <a:bodyPr/>
        <a:lstStyle/>
        <a:p>
          <a:r>
            <a:rPr lang="en-US" altLang="zh-TW" sz="2400" dirty="0" smtClean="0">
              <a:latin typeface="微軟正黑體" pitchFamily="34" charset="-120"/>
              <a:ea typeface="微軟正黑體" pitchFamily="34" charset="-120"/>
            </a:rPr>
            <a:t>POLY </a:t>
          </a:r>
          <a:r>
            <a:rPr lang="en-US" altLang="zh-TW" sz="2400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5</a:t>
          </a:r>
          <a:endParaRPr lang="zh-TW" altLang="en-US" sz="24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DDEEE5F-9C6F-44A9-9644-C3E9F6146177}" type="parTrans" cxnId="{2B77F94A-8094-4E02-97A1-A38E5325ABDC}">
      <dgm:prSet/>
      <dgm:spPr/>
      <dgm:t>
        <a:bodyPr/>
        <a:lstStyle/>
        <a:p>
          <a:endParaRPr lang="zh-TW" altLang="en-US"/>
        </a:p>
      </dgm:t>
    </dgm:pt>
    <dgm:pt modelId="{A73D8244-017E-4CE1-9294-D9A1BB90A071}" type="sibTrans" cxnId="{2B77F94A-8094-4E02-97A1-A38E5325ABDC}">
      <dgm:prSet/>
      <dgm:spPr/>
      <dgm:t>
        <a:bodyPr/>
        <a:lstStyle/>
        <a:p>
          <a:endParaRPr lang="zh-TW" altLang="en-US"/>
        </a:p>
      </dgm:t>
    </dgm:pt>
    <dgm:pt modelId="{61D2A9F2-4D1E-4F54-9DE8-2B7AD4F9E78F}" type="pres">
      <dgm:prSet presAssocID="{99E71718-046D-4072-B35E-AE17F7D7371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0D44B8A-CABD-4093-B3F0-A4CA788AE789}" type="pres">
      <dgm:prSet presAssocID="{C95934CC-422F-411A-AFA9-EC14D52378E1}" presName="root1" presStyleCnt="0"/>
      <dgm:spPr/>
      <dgm:t>
        <a:bodyPr/>
        <a:lstStyle/>
        <a:p>
          <a:endParaRPr lang="zh-TW" altLang="en-US"/>
        </a:p>
      </dgm:t>
    </dgm:pt>
    <dgm:pt modelId="{1BE86BB7-779A-4C4E-AC5A-7CD59775E246}" type="pres">
      <dgm:prSet presAssocID="{C95934CC-422F-411A-AFA9-EC14D52378E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6AA2A52-96B4-488D-8AC9-8AF82F6E49CA}" type="pres">
      <dgm:prSet presAssocID="{C95934CC-422F-411A-AFA9-EC14D52378E1}" presName="level2hierChild" presStyleCnt="0"/>
      <dgm:spPr/>
      <dgm:t>
        <a:bodyPr/>
        <a:lstStyle/>
        <a:p>
          <a:endParaRPr lang="zh-TW" altLang="en-US"/>
        </a:p>
      </dgm:t>
    </dgm:pt>
    <dgm:pt modelId="{DC716428-58DE-4D60-8026-4C28B633211F}" type="pres">
      <dgm:prSet presAssocID="{5BB677B0-75A6-42DC-A373-91F0029A276C}" presName="conn2-1" presStyleLbl="parChTrans1D2" presStyleIdx="0" presStyleCnt="2"/>
      <dgm:spPr/>
      <dgm:t>
        <a:bodyPr/>
        <a:lstStyle/>
        <a:p>
          <a:endParaRPr lang="zh-TW" altLang="en-US"/>
        </a:p>
      </dgm:t>
    </dgm:pt>
    <dgm:pt modelId="{FB9E1F87-9CEB-4614-8DF0-5576776CB72E}" type="pres">
      <dgm:prSet presAssocID="{5BB677B0-75A6-42DC-A373-91F0029A276C}" presName="connTx" presStyleLbl="parChTrans1D2" presStyleIdx="0" presStyleCnt="2"/>
      <dgm:spPr/>
      <dgm:t>
        <a:bodyPr/>
        <a:lstStyle/>
        <a:p>
          <a:endParaRPr lang="zh-TW" altLang="en-US"/>
        </a:p>
      </dgm:t>
    </dgm:pt>
    <dgm:pt modelId="{ACE3B927-E4B6-4B71-AE01-FD9A523D334B}" type="pres">
      <dgm:prSet presAssocID="{C1085F2B-142E-450A-BD57-84809C710820}" presName="root2" presStyleCnt="0"/>
      <dgm:spPr/>
      <dgm:t>
        <a:bodyPr/>
        <a:lstStyle/>
        <a:p>
          <a:endParaRPr lang="zh-TW" altLang="en-US"/>
        </a:p>
      </dgm:t>
    </dgm:pt>
    <dgm:pt modelId="{77E065EB-A8FD-490D-9706-1E9FD37D5E85}" type="pres">
      <dgm:prSet presAssocID="{C1085F2B-142E-450A-BD57-84809C710820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90FF024-1E20-4AE7-924A-2A736666CDE9}" type="pres">
      <dgm:prSet presAssocID="{C1085F2B-142E-450A-BD57-84809C710820}" presName="level3hierChild" presStyleCnt="0"/>
      <dgm:spPr/>
      <dgm:t>
        <a:bodyPr/>
        <a:lstStyle/>
        <a:p>
          <a:endParaRPr lang="zh-TW" altLang="en-US"/>
        </a:p>
      </dgm:t>
    </dgm:pt>
    <dgm:pt modelId="{E1DCB78B-0D36-4C14-B860-9951E664B966}" type="pres">
      <dgm:prSet presAssocID="{E9BA63C5-8B1C-4D0F-8EA0-C7ACADE3D5EB}" presName="conn2-1" presStyleLbl="parChTrans1D3" presStyleIdx="0" presStyleCnt="5"/>
      <dgm:spPr/>
      <dgm:t>
        <a:bodyPr/>
        <a:lstStyle/>
        <a:p>
          <a:endParaRPr lang="zh-TW" altLang="en-US"/>
        </a:p>
      </dgm:t>
    </dgm:pt>
    <dgm:pt modelId="{009FAFD9-9989-45DB-BDD9-02993990561D}" type="pres">
      <dgm:prSet presAssocID="{E9BA63C5-8B1C-4D0F-8EA0-C7ACADE3D5EB}" presName="connTx" presStyleLbl="parChTrans1D3" presStyleIdx="0" presStyleCnt="5"/>
      <dgm:spPr/>
      <dgm:t>
        <a:bodyPr/>
        <a:lstStyle/>
        <a:p>
          <a:endParaRPr lang="zh-TW" altLang="en-US"/>
        </a:p>
      </dgm:t>
    </dgm:pt>
    <dgm:pt modelId="{AEA132F5-751C-49B8-9FE0-1D982F65C7F5}" type="pres">
      <dgm:prSet presAssocID="{F0A57DED-14B7-4CE2-A1BB-A7AF9A391CD9}" presName="root2" presStyleCnt="0"/>
      <dgm:spPr/>
      <dgm:t>
        <a:bodyPr/>
        <a:lstStyle/>
        <a:p>
          <a:endParaRPr lang="zh-TW" altLang="en-US"/>
        </a:p>
      </dgm:t>
    </dgm:pt>
    <dgm:pt modelId="{CD334747-6781-4526-B78B-BFA8081C2D01}" type="pres">
      <dgm:prSet presAssocID="{F0A57DED-14B7-4CE2-A1BB-A7AF9A391CD9}" presName="LevelTwoTextNode" presStyleLbl="node3" presStyleIdx="0" presStyleCnt="5" custScaleY="5369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F659C95-0B8A-4E52-873B-470581EB1525}" type="pres">
      <dgm:prSet presAssocID="{F0A57DED-14B7-4CE2-A1BB-A7AF9A391CD9}" presName="level3hierChild" presStyleCnt="0"/>
      <dgm:spPr/>
      <dgm:t>
        <a:bodyPr/>
        <a:lstStyle/>
        <a:p>
          <a:endParaRPr lang="zh-TW" altLang="en-US"/>
        </a:p>
      </dgm:t>
    </dgm:pt>
    <dgm:pt modelId="{B26554B5-993F-476A-B662-EADACAF3B97F}" type="pres">
      <dgm:prSet presAssocID="{6917EEE1-269F-47D7-B348-ED55F215C1F5}" presName="conn2-1" presStyleLbl="parChTrans1D3" presStyleIdx="1" presStyleCnt="5"/>
      <dgm:spPr/>
      <dgm:t>
        <a:bodyPr/>
        <a:lstStyle/>
        <a:p>
          <a:endParaRPr lang="zh-TW" altLang="en-US"/>
        </a:p>
      </dgm:t>
    </dgm:pt>
    <dgm:pt modelId="{17223BAC-8938-4D10-A823-BA47749506C6}" type="pres">
      <dgm:prSet presAssocID="{6917EEE1-269F-47D7-B348-ED55F215C1F5}" presName="connTx" presStyleLbl="parChTrans1D3" presStyleIdx="1" presStyleCnt="5"/>
      <dgm:spPr/>
      <dgm:t>
        <a:bodyPr/>
        <a:lstStyle/>
        <a:p>
          <a:endParaRPr lang="zh-TW" altLang="en-US"/>
        </a:p>
      </dgm:t>
    </dgm:pt>
    <dgm:pt modelId="{D062B6D3-0C19-4343-8F2E-6BFE1D6BC445}" type="pres">
      <dgm:prSet presAssocID="{D48F6E0F-6BBA-4ACC-BF0B-236DC36605C6}" presName="root2" presStyleCnt="0"/>
      <dgm:spPr/>
      <dgm:t>
        <a:bodyPr/>
        <a:lstStyle/>
        <a:p>
          <a:endParaRPr lang="zh-TW" altLang="en-US"/>
        </a:p>
      </dgm:t>
    </dgm:pt>
    <dgm:pt modelId="{5FC2BC08-B392-4824-868D-7FBDED45B572}" type="pres">
      <dgm:prSet presAssocID="{D48F6E0F-6BBA-4ACC-BF0B-236DC36605C6}" presName="LevelTwoTextNode" presStyleLbl="node3" presStyleIdx="1" presStyleCnt="5" custScaleY="5259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D5982C2-9D2C-4529-81AC-CEA9739DD910}" type="pres">
      <dgm:prSet presAssocID="{D48F6E0F-6BBA-4ACC-BF0B-236DC36605C6}" presName="level3hierChild" presStyleCnt="0"/>
      <dgm:spPr/>
      <dgm:t>
        <a:bodyPr/>
        <a:lstStyle/>
        <a:p>
          <a:endParaRPr lang="zh-TW" altLang="en-US"/>
        </a:p>
      </dgm:t>
    </dgm:pt>
    <dgm:pt modelId="{A66EE309-06EF-4185-89AE-9911CFCF72E8}" type="pres">
      <dgm:prSet presAssocID="{0BCFBF04-DD36-4936-B2ED-11AA47CAD030}" presName="conn2-1" presStyleLbl="parChTrans1D2" presStyleIdx="1" presStyleCnt="2"/>
      <dgm:spPr/>
      <dgm:t>
        <a:bodyPr/>
        <a:lstStyle/>
        <a:p>
          <a:endParaRPr lang="zh-TW" altLang="en-US"/>
        </a:p>
      </dgm:t>
    </dgm:pt>
    <dgm:pt modelId="{972FFE19-60EC-44E4-B9A3-4B29680BD627}" type="pres">
      <dgm:prSet presAssocID="{0BCFBF04-DD36-4936-B2ED-11AA47CAD030}" presName="connTx" presStyleLbl="parChTrans1D2" presStyleIdx="1" presStyleCnt="2"/>
      <dgm:spPr/>
      <dgm:t>
        <a:bodyPr/>
        <a:lstStyle/>
        <a:p>
          <a:endParaRPr lang="zh-TW" altLang="en-US"/>
        </a:p>
      </dgm:t>
    </dgm:pt>
    <dgm:pt modelId="{FE79C3B8-2D38-4AA9-A591-0CA4256B3778}" type="pres">
      <dgm:prSet presAssocID="{33E1B736-FBE5-420D-8B3A-06EFA0250619}" presName="root2" presStyleCnt="0"/>
      <dgm:spPr/>
      <dgm:t>
        <a:bodyPr/>
        <a:lstStyle/>
        <a:p>
          <a:endParaRPr lang="zh-TW" altLang="en-US"/>
        </a:p>
      </dgm:t>
    </dgm:pt>
    <dgm:pt modelId="{AE4E6B6E-B57E-419E-8AB5-AD4C7329356D}" type="pres">
      <dgm:prSet presAssocID="{33E1B736-FBE5-420D-8B3A-06EFA0250619}" presName="LevelTwoTextNode" presStyleLbl="node2" presStyleIdx="1" presStyleCnt="2" custLinFactNeighborX="2410" custLinFactNeighborY="6882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AD6B8A3-4DC9-4466-A8A0-5ABBFB7FEA69}" type="pres">
      <dgm:prSet presAssocID="{33E1B736-FBE5-420D-8B3A-06EFA0250619}" presName="level3hierChild" presStyleCnt="0"/>
      <dgm:spPr/>
      <dgm:t>
        <a:bodyPr/>
        <a:lstStyle/>
        <a:p>
          <a:endParaRPr lang="zh-TW" altLang="en-US"/>
        </a:p>
      </dgm:t>
    </dgm:pt>
    <dgm:pt modelId="{547CA16A-F569-4610-8B11-C4803B96A955}" type="pres">
      <dgm:prSet presAssocID="{F0FAA8F0-E6D7-40D9-981B-A287122CB772}" presName="conn2-1" presStyleLbl="parChTrans1D3" presStyleIdx="2" presStyleCnt="5"/>
      <dgm:spPr/>
      <dgm:t>
        <a:bodyPr/>
        <a:lstStyle/>
        <a:p>
          <a:endParaRPr lang="zh-TW" altLang="en-US"/>
        </a:p>
      </dgm:t>
    </dgm:pt>
    <dgm:pt modelId="{2C46CA85-9FED-4532-8C31-5E4C18D83F07}" type="pres">
      <dgm:prSet presAssocID="{F0FAA8F0-E6D7-40D9-981B-A287122CB772}" presName="connTx" presStyleLbl="parChTrans1D3" presStyleIdx="2" presStyleCnt="5"/>
      <dgm:spPr/>
      <dgm:t>
        <a:bodyPr/>
        <a:lstStyle/>
        <a:p>
          <a:endParaRPr lang="zh-TW" altLang="en-US"/>
        </a:p>
      </dgm:t>
    </dgm:pt>
    <dgm:pt modelId="{BFFDC7D9-DBDD-47A0-83A6-9E1A83EB5BA6}" type="pres">
      <dgm:prSet presAssocID="{3082E4F1-85A1-490E-A739-09DFA7F20281}" presName="root2" presStyleCnt="0"/>
      <dgm:spPr/>
      <dgm:t>
        <a:bodyPr/>
        <a:lstStyle/>
        <a:p>
          <a:endParaRPr lang="zh-TW" altLang="en-US"/>
        </a:p>
      </dgm:t>
    </dgm:pt>
    <dgm:pt modelId="{1D4EE95F-1264-40DB-957C-ECA24659F308}" type="pres">
      <dgm:prSet presAssocID="{3082E4F1-85A1-490E-A739-09DFA7F20281}" presName="LevelTwoTextNode" presStyleLbl="node3" presStyleIdx="2" presStyleCnt="5" custScaleY="5838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5C21F4C-7F35-4C03-BACB-85145A07B781}" type="pres">
      <dgm:prSet presAssocID="{3082E4F1-85A1-490E-A739-09DFA7F20281}" presName="level3hierChild" presStyleCnt="0"/>
      <dgm:spPr/>
      <dgm:t>
        <a:bodyPr/>
        <a:lstStyle/>
        <a:p>
          <a:endParaRPr lang="zh-TW" altLang="en-US"/>
        </a:p>
      </dgm:t>
    </dgm:pt>
    <dgm:pt modelId="{237FFE4F-2691-4283-8B19-34B3E0F2560F}" type="pres">
      <dgm:prSet presAssocID="{F289435C-EB71-4B1B-B099-5624DB09330F}" presName="conn2-1" presStyleLbl="parChTrans1D3" presStyleIdx="3" presStyleCnt="5"/>
      <dgm:spPr/>
      <dgm:t>
        <a:bodyPr/>
        <a:lstStyle/>
        <a:p>
          <a:endParaRPr lang="zh-TW" altLang="en-US"/>
        </a:p>
      </dgm:t>
    </dgm:pt>
    <dgm:pt modelId="{BD3D0B25-D7A1-47BC-92FD-7EAFC3045AE7}" type="pres">
      <dgm:prSet presAssocID="{F289435C-EB71-4B1B-B099-5624DB09330F}" presName="connTx" presStyleLbl="parChTrans1D3" presStyleIdx="3" presStyleCnt="5"/>
      <dgm:spPr/>
      <dgm:t>
        <a:bodyPr/>
        <a:lstStyle/>
        <a:p>
          <a:endParaRPr lang="zh-TW" altLang="en-US"/>
        </a:p>
      </dgm:t>
    </dgm:pt>
    <dgm:pt modelId="{C0DF17D5-E9D0-4F7F-AB62-B1E782075E50}" type="pres">
      <dgm:prSet presAssocID="{C099AEBE-3368-418E-B0A6-5304DD71E231}" presName="root2" presStyleCnt="0"/>
      <dgm:spPr/>
      <dgm:t>
        <a:bodyPr/>
        <a:lstStyle/>
        <a:p>
          <a:endParaRPr lang="zh-TW" altLang="en-US"/>
        </a:p>
      </dgm:t>
    </dgm:pt>
    <dgm:pt modelId="{E07AB688-19C0-4866-80E8-39497278C488}" type="pres">
      <dgm:prSet presAssocID="{C099AEBE-3368-418E-B0A6-5304DD71E231}" presName="LevelTwoTextNode" presStyleLbl="node3" presStyleIdx="3" presStyleCnt="5" custScaleY="5838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AE576F7-7699-4406-8503-DB4DECED44D3}" type="pres">
      <dgm:prSet presAssocID="{C099AEBE-3368-418E-B0A6-5304DD71E231}" presName="level3hierChild" presStyleCnt="0"/>
      <dgm:spPr/>
      <dgm:t>
        <a:bodyPr/>
        <a:lstStyle/>
        <a:p>
          <a:endParaRPr lang="zh-TW" altLang="en-US"/>
        </a:p>
      </dgm:t>
    </dgm:pt>
    <dgm:pt modelId="{D0AB087E-A825-4106-9497-001387FF8E3A}" type="pres">
      <dgm:prSet presAssocID="{2DDEEE5F-9C6F-44A9-9644-C3E9F6146177}" presName="conn2-1" presStyleLbl="parChTrans1D3" presStyleIdx="4" presStyleCnt="5"/>
      <dgm:spPr/>
      <dgm:t>
        <a:bodyPr/>
        <a:lstStyle/>
        <a:p>
          <a:endParaRPr lang="zh-TW" altLang="en-US"/>
        </a:p>
      </dgm:t>
    </dgm:pt>
    <dgm:pt modelId="{1EA595A4-220F-425E-BCFF-A48BEDA56C9A}" type="pres">
      <dgm:prSet presAssocID="{2DDEEE5F-9C6F-44A9-9644-C3E9F6146177}" presName="connTx" presStyleLbl="parChTrans1D3" presStyleIdx="4" presStyleCnt="5"/>
      <dgm:spPr/>
      <dgm:t>
        <a:bodyPr/>
        <a:lstStyle/>
        <a:p>
          <a:endParaRPr lang="zh-TW" altLang="en-US"/>
        </a:p>
      </dgm:t>
    </dgm:pt>
    <dgm:pt modelId="{E881500F-61E8-4C3B-9FA4-70543128C1B7}" type="pres">
      <dgm:prSet presAssocID="{69342C5E-C44C-4C9A-84F9-2B9BFF822C7B}" presName="root2" presStyleCnt="0"/>
      <dgm:spPr/>
      <dgm:t>
        <a:bodyPr/>
        <a:lstStyle/>
        <a:p>
          <a:endParaRPr lang="zh-TW" altLang="en-US"/>
        </a:p>
      </dgm:t>
    </dgm:pt>
    <dgm:pt modelId="{FDDBCFED-5CD9-4D7F-BC10-7A8EF2A839D9}" type="pres">
      <dgm:prSet presAssocID="{69342C5E-C44C-4C9A-84F9-2B9BFF822C7B}" presName="LevelTwoTextNode" presStyleLbl="node3" presStyleIdx="4" presStyleCnt="5" custScaleY="5838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0886E4-BB19-4B81-AC18-D89BE812314C}" type="pres">
      <dgm:prSet presAssocID="{69342C5E-C44C-4C9A-84F9-2B9BFF822C7B}" presName="level3hierChild" presStyleCnt="0"/>
      <dgm:spPr/>
      <dgm:t>
        <a:bodyPr/>
        <a:lstStyle/>
        <a:p>
          <a:endParaRPr lang="zh-TW" altLang="en-US"/>
        </a:p>
      </dgm:t>
    </dgm:pt>
  </dgm:ptLst>
  <dgm:cxnLst>
    <dgm:cxn modelId="{54D3AB55-341A-43B4-83A0-EFCA25B0E346}" type="presOf" srcId="{F289435C-EB71-4B1B-B099-5624DB09330F}" destId="{BD3D0B25-D7A1-47BC-92FD-7EAFC3045AE7}" srcOrd="1" destOrd="0" presId="urn:microsoft.com/office/officeart/2005/8/layout/hierarchy2"/>
    <dgm:cxn modelId="{58362002-7C7B-4960-A5B9-D7291089383F}" type="presOf" srcId="{6917EEE1-269F-47D7-B348-ED55F215C1F5}" destId="{17223BAC-8938-4D10-A823-BA47749506C6}" srcOrd="1" destOrd="0" presId="urn:microsoft.com/office/officeart/2005/8/layout/hierarchy2"/>
    <dgm:cxn modelId="{6F496371-DBE6-4676-8316-FE58E2E413DF}" type="presOf" srcId="{E9BA63C5-8B1C-4D0F-8EA0-C7ACADE3D5EB}" destId="{009FAFD9-9989-45DB-BDD9-02993990561D}" srcOrd="1" destOrd="0" presId="urn:microsoft.com/office/officeart/2005/8/layout/hierarchy2"/>
    <dgm:cxn modelId="{27FD932A-C526-4AB7-8786-9CAC193BB64B}" type="presOf" srcId="{3082E4F1-85A1-490E-A739-09DFA7F20281}" destId="{1D4EE95F-1264-40DB-957C-ECA24659F308}" srcOrd="0" destOrd="0" presId="urn:microsoft.com/office/officeart/2005/8/layout/hierarchy2"/>
    <dgm:cxn modelId="{009B40B1-4E5B-4B27-BB23-31884B4FEF18}" type="presOf" srcId="{6917EEE1-269F-47D7-B348-ED55F215C1F5}" destId="{B26554B5-993F-476A-B662-EADACAF3B97F}" srcOrd="0" destOrd="0" presId="urn:microsoft.com/office/officeart/2005/8/layout/hierarchy2"/>
    <dgm:cxn modelId="{B04A6079-BD62-41BE-9B17-00DCF09E0455}" srcId="{99E71718-046D-4072-B35E-AE17F7D7371D}" destId="{C95934CC-422F-411A-AFA9-EC14D52378E1}" srcOrd="0" destOrd="0" parTransId="{88524506-BA4E-4FD4-905A-9F7B1F126D13}" sibTransId="{F49ADED5-09A2-4B41-BBFB-CC2AE55C1086}"/>
    <dgm:cxn modelId="{B23A45B8-B1CE-4A8E-8498-C648134C3898}" type="presOf" srcId="{69342C5E-C44C-4C9A-84F9-2B9BFF822C7B}" destId="{FDDBCFED-5CD9-4D7F-BC10-7A8EF2A839D9}" srcOrd="0" destOrd="0" presId="urn:microsoft.com/office/officeart/2005/8/layout/hierarchy2"/>
    <dgm:cxn modelId="{5846CDA8-59B4-4793-BC81-37143C33D050}" srcId="{C1085F2B-142E-450A-BD57-84809C710820}" destId="{F0A57DED-14B7-4CE2-A1BB-A7AF9A391CD9}" srcOrd="0" destOrd="0" parTransId="{E9BA63C5-8B1C-4D0F-8EA0-C7ACADE3D5EB}" sibTransId="{19DB9F61-B9E6-49E4-81E4-1285042A3672}"/>
    <dgm:cxn modelId="{56FFED64-724F-4E59-A6D4-E6A606F91AE3}" type="presOf" srcId="{E9BA63C5-8B1C-4D0F-8EA0-C7ACADE3D5EB}" destId="{E1DCB78B-0D36-4C14-B860-9951E664B966}" srcOrd="0" destOrd="0" presId="urn:microsoft.com/office/officeart/2005/8/layout/hierarchy2"/>
    <dgm:cxn modelId="{EA6EB6E7-E007-4A8B-B6B5-369854E784B6}" srcId="{33E1B736-FBE5-420D-8B3A-06EFA0250619}" destId="{3082E4F1-85A1-490E-A739-09DFA7F20281}" srcOrd="0" destOrd="0" parTransId="{F0FAA8F0-E6D7-40D9-981B-A287122CB772}" sibTransId="{318D5758-BBF3-427F-A363-66D888FFD7E6}"/>
    <dgm:cxn modelId="{10FD0F5E-795F-4BEF-B281-4CFB920861B4}" type="presOf" srcId="{33E1B736-FBE5-420D-8B3A-06EFA0250619}" destId="{AE4E6B6E-B57E-419E-8AB5-AD4C7329356D}" srcOrd="0" destOrd="0" presId="urn:microsoft.com/office/officeart/2005/8/layout/hierarchy2"/>
    <dgm:cxn modelId="{987CCD0A-A85D-484B-AFCD-5C9CE0E167C8}" type="presOf" srcId="{C099AEBE-3368-418E-B0A6-5304DD71E231}" destId="{E07AB688-19C0-4866-80E8-39497278C488}" srcOrd="0" destOrd="0" presId="urn:microsoft.com/office/officeart/2005/8/layout/hierarchy2"/>
    <dgm:cxn modelId="{F5AFE7CB-D70A-4CDD-91EB-222AFE140050}" type="presOf" srcId="{0BCFBF04-DD36-4936-B2ED-11AA47CAD030}" destId="{972FFE19-60EC-44E4-B9A3-4B29680BD627}" srcOrd="1" destOrd="0" presId="urn:microsoft.com/office/officeart/2005/8/layout/hierarchy2"/>
    <dgm:cxn modelId="{4A51E267-0452-40BE-A4AF-E773E2E00EBC}" type="presOf" srcId="{C1085F2B-142E-450A-BD57-84809C710820}" destId="{77E065EB-A8FD-490D-9706-1E9FD37D5E85}" srcOrd="0" destOrd="0" presId="urn:microsoft.com/office/officeart/2005/8/layout/hierarchy2"/>
    <dgm:cxn modelId="{3F2734EB-DFF0-47B7-B070-CBCB1DD206B6}" srcId="{C95934CC-422F-411A-AFA9-EC14D52378E1}" destId="{33E1B736-FBE5-420D-8B3A-06EFA0250619}" srcOrd="1" destOrd="0" parTransId="{0BCFBF04-DD36-4936-B2ED-11AA47CAD030}" sibTransId="{F9CBBA47-571E-469B-AA18-A26533906258}"/>
    <dgm:cxn modelId="{43F9F33B-1C06-4243-89B3-1C762515EE75}" type="presOf" srcId="{D48F6E0F-6BBA-4ACC-BF0B-236DC36605C6}" destId="{5FC2BC08-B392-4824-868D-7FBDED45B572}" srcOrd="0" destOrd="0" presId="urn:microsoft.com/office/officeart/2005/8/layout/hierarchy2"/>
    <dgm:cxn modelId="{365F4FE3-F383-4F64-96A9-574E75EF8349}" type="presOf" srcId="{C95934CC-422F-411A-AFA9-EC14D52378E1}" destId="{1BE86BB7-779A-4C4E-AC5A-7CD59775E246}" srcOrd="0" destOrd="0" presId="urn:microsoft.com/office/officeart/2005/8/layout/hierarchy2"/>
    <dgm:cxn modelId="{5899F053-4E8D-4D60-96D3-5A10076B9C44}" type="presOf" srcId="{F0A57DED-14B7-4CE2-A1BB-A7AF9A391CD9}" destId="{CD334747-6781-4526-B78B-BFA8081C2D01}" srcOrd="0" destOrd="0" presId="urn:microsoft.com/office/officeart/2005/8/layout/hierarchy2"/>
    <dgm:cxn modelId="{D223A7B8-6426-49DE-8B3A-6F1434A7246B}" type="presOf" srcId="{99E71718-046D-4072-B35E-AE17F7D7371D}" destId="{61D2A9F2-4D1E-4F54-9DE8-2B7AD4F9E78F}" srcOrd="0" destOrd="0" presId="urn:microsoft.com/office/officeart/2005/8/layout/hierarchy2"/>
    <dgm:cxn modelId="{FA64EB04-C8F6-4972-8B9D-49915C20E29F}" type="presOf" srcId="{5BB677B0-75A6-42DC-A373-91F0029A276C}" destId="{FB9E1F87-9CEB-4614-8DF0-5576776CB72E}" srcOrd="1" destOrd="0" presId="urn:microsoft.com/office/officeart/2005/8/layout/hierarchy2"/>
    <dgm:cxn modelId="{90C5C4C2-0E0F-4E9D-AF79-AA64EE267FA5}" type="presOf" srcId="{F289435C-EB71-4B1B-B099-5624DB09330F}" destId="{237FFE4F-2691-4283-8B19-34B3E0F2560F}" srcOrd="0" destOrd="0" presId="urn:microsoft.com/office/officeart/2005/8/layout/hierarchy2"/>
    <dgm:cxn modelId="{83A97FC6-89AB-4261-9549-2CDE25CF9914}" srcId="{33E1B736-FBE5-420D-8B3A-06EFA0250619}" destId="{C099AEBE-3368-418E-B0A6-5304DD71E231}" srcOrd="1" destOrd="0" parTransId="{F289435C-EB71-4B1B-B099-5624DB09330F}" sibTransId="{3F9F2FB9-2151-432F-850A-609A5B152DD9}"/>
    <dgm:cxn modelId="{28522852-1AF8-4097-8558-109FB933DD6E}" type="presOf" srcId="{2DDEEE5F-9C6F-44A9-9644-C3E9F6146177}" destId="{D0AB087E-A825-4106-9497-001387FF8E3A}" srcOrd="0" destOrd="0" presId="urn:microsoft.com/office/officeart/2005/8/layout/hierarchy2"/>
    <dgm:cxn modelId="{628BAD6D-44BD-4528-989A-8FE1CEF8252C}" srcId="{C1085F2B-142E-450A-BD57-84809C710820}" destId="{D48F6E0F-6BBA-4ACC-BF0B-236DC36605C6}" srcOrd="1" destOrd="0" parTransId="{6917EEE1-269F-47D7-B348-ED55F215C1F5}" sibTransId="{8360A8A0-9A20-4465-BF44-5CCEC54CBA39}"/>
    <dgm:cxn modelId="{1A708FA5-5059-44FC-93E5-23F8123EF5B5}" type="presOf" srcId="{5BB677B0-75A6-42DC-A373-91F0029A276C}" destId="{DC716428-58DE-4D60-8026-4C28B633211F}" srcOrd="0" destOrd="0" presId="urn:microsoft.com/office/officeart/2005/8/layout/hierarchy2"/>
    <dgm:cxn modelId="{273D57D5-8AD8-42B4-A080-4D18808A2ED1}" type="presOf" srcId="{F0FAA8F0-E6D7-40D9-981B-A287122CB772}" destId="{2C46CA85-9FED-4532-8C31-5E4C18D83F07}" srcOrd="1" destOrd="0" presId="urn:microsoft.com/office/officeart/2005/8/layout/hierarchy2"/>
    <dgm:cxn modelId="{881899EC-EBF2-44E7-87AA-F9554E4EC72D}" srcId="{C95934CC-422F-411A-AFA9-EC14D52378E1}" destId="{C1085F2B-142E-450A-BD57-84809C710820}" srcOrd="0" destOrd="0" parTransId="{5BB677B0-75A6-42DC-A373-91F0029A276C}" sibTransId="{8EC949F2-10AA-4667-9BB7-8D50472CAE99}"/>
    <dgm:cxn modelId="{9E9D2647-6A25-472F-860A-E51480AF4EDA}" type="presOf" srcId="{2DDEEE5F-9C6F-44A9-9644-C3E9F6146177}" destId="{1EA595A4-220F-425E-BCFF-A48BEDA56C9A}" srcOrd="1" destOrd="0" presId="urn:microsoft.com/office/officeart/2005/8/layout/hierarchy2"/>
    <dgm:cxn modelId="{2B77F94A-8094-4E02-97A1-A38E5325ABDC}" srcId="{33E1B736-FBE5-420D-8B3A-06EFA0250619}" destId="{69342C5E-C44C-4C9A-84F9-2B9BFF822C7B}" srcOrd="2" destOrd="0" parTransId="{2DDEEE5F-9C6F-44A9-9644-C3E9F6146177}" sibTransId="{A73D8244-017E-4CE1-9294-D9A1BB90A071}"/>
    <dgm:cxn modelId="{24DAA7B1-8944-490D-9869-525E37D24623}" type="presOf" srcId="{0BCFBF04-DD36-4936-B2ED-11AA47CAD030}" destId="{A66EE309-06EF-4185-89AE-9911CFCF72E8}" srcOrd="0" destOrd="0" presId="urn:microsoft.com/office/officeart/2005/8/layout/hierarchy2"/>
    <dgm:cxn modelId="{A69854C9-8271-4E48-9813-96C37297E0A0}" type="presOf" srcId="{F0FAA8F0-E6D7-40D9-981B-A287122CB772}" destId="{547CA16A-F569-4610-8B11-C4803B96A955}" srcOrd="0" destOrd="0" presId="urn:microsoft.com/office/officeart/2005/8/layout/hierarchy2"/>
    <dgm:cxn modelId="{5959F2CF-A4F5-4A1C-8518-50497D806A0C}" type="presParOf" srcId="{61D2A9F2-4D1E-4F54-9DE8-2B7AD4F9E78F}" destId="{50D44B8A-CABD-4093-B3F0-A4CA788AE789}" srcOrd="0" destOrd="0" presId="urn:microsoft.com/office/officeart/2005/8/layout/hierarchy2"/>
    <dgm:cxn modelId="{1A98FF4C-FE67-465C-9E11-323BA65534F9}" type="presParOf" srcId="{50D44B8A-CABD-4093-B3F0-A4CA788AE789}" destId="{1BE86BB7-779A-4C4E-AC5A-7CD59775E246}" srcOrd="0" destOrd="0" presId="urn:microsoft.com/office/officeart/2005/8/layout/hierarchy2"/>
    <dgm:cxn modelId="{2E7A027A-2754-4E6B-94A5-CA5369B67BBA}" type="presParOf" srcId="{50D44B8A-CABD-4093-B3F0-A4CA788AE789}" destId="{76AA2A52-96B4-488D-8AC9-8AF82F6E49CA}" srcOrd="1" destOrd="0" presId="urn:microsoft.com/office/officeart/2005/8/layout/hierarchy2"/>
    <dgm:cxn modelId="{C3E597B2-CB07-4F42-8EB0-98D0FB22858E}" type="presParOf" srcId="{76AA2A52-96B4-488D-8AC9-8AF82F6E49CA}" destId="{DC716428-58DE-4D60-8026-4C28B633211F}" srcOrd="0" destOrd="0" presId="urn:microsoft.com/office/officeart/2005/8/layout/hierarchy2"/>
    <dgm:cxn modelId="{3F0FF159-EC35-4EA8-94DD-41B549256412}" type="presParOf" srcId="{DC716428-58DE-4D60-8026-4C28B633211F}" destId="{FB9E1F87-9CEB-4614-8DF0-5576776CB72E}" srcOrd="0" destOrd="0" presId="urn:microsoft.com/office/officeart/2005/8/layout/hierarchy2"/>
    <dgm:cxn modelId="{71DB2D9B-F79D-4CC4-9F31-589BEA0937E4}" type="presParOf" srcId="{76AA2A52-96B4-488D-8AC9-8AF82F6E49CA}" destId="{ACE3B927-E4B6-4B71-AE01-FD9A523D334B}" srcOrd="1" destOrd="0" presId="urn:microsoft.com/office/officeart/2005/8/layout/hierarchy2"/>
    <dgm:cxn modelId="{7A006C08-A4AC-4A71-A1DE-F3C40DAE5133}" type="presParOf" srcId="{ACE3B927-E4B6-4B71-AE01-FD9A523D334B}" destId="{77E065EB-A8FD-490D-9706-1E9FD37D5E85}" srcOrd="0" destOrd="0" presId="urn:microsoft.com/office/officeart/2005/8/layout/hierarchy2"/>
    <dgm:cxn modelId="{E497380A-0EFC-491B-B673-3E7FECEB5827}" type="presParOf" srcId="{ACE3B927-E4B6-4B71-AE01-FD9A523D334B}" destId="{290FF024-1E20-4AE7-924A-2A736666CDE9}" srcOrd="1" destOrd="0" presId="urn:microsoft.com/office/officeart/2005/8/layout/hierarchy2"/>
    <dgm:cxn modelId="{EF6BABD4-7CB8-4333-8087-6A1770C67248}" type="presParOf" srcId="{290FF024-1E20-4AE7-924A-2A736666CDE9}" destId="{E1DCB78B-0D36-4C14-B860-9951E664B966}" srcOrd="0" destOrd="0" presId="urn:microsoft.com/office/officeart/2005/8/layout/hierarchy2"/>
    <dgm:cxn modelId="{1CB07E4A-64CC-4C14-88E1-C11E927D9974}" type="presParOf" srcId="{E1DCB78B-0D36-4C14-B860-9951E664B966}" destId="{009FAFD9-9989-45DB-BDD9-02993990561D}" srcOrd="0" destOrd="0" presId="urn:microsoft.com/office/officeart/2005/8/layout/hierarchy2"/>
    <dgm:cxn modelId="{4D6DAF89-393E-4D79-8F47-87B710047413}" type="presParOf" srcId="{290FF024-1E20-4AE7-924A-2A736666CDE9}" destId="{AEA132F5-751C-49B8-9FE0-1D982F65C7F5}" srcOrd="1" destOrd="0" presId="urn:microsoft.com/office/officeart/2005/8/layout/hierarchy2"/>
    <dgm:cxn modelId="{0436D5C6-4E26-4AA2-810B-32218B794B61}" type="presParOf" srcId="{AEA132F5-751C-49B8-9FE0-1D982F65C7F5}" destId="{CD334747-6781-4526-B78B-BFA8081C2D01}" srcOrd="0" destOrd="0" presId="urn:microsoft.com/office/officeart/2005/8/layout/hierarchy2"/>
    <dgm:cxn modelId="{2B96C85F-F545-47AE-8244-9FB7EEE93F3F}" type="presParOf" srcId="{AEA132F5-751C-49B8-9FE0-1D982F65C7F5}" destId="{6F659C95-0B8A-4E52-873B-470581EB1525}" srcOrd="1" destOrd="0" presId="urn:microsoft.com/office/officeart/2005/8/layout/hierarchy2"/>
    <dgm:cxn modelId="{00FBB62C-1558-46C4-88CF-FB26C3F3098C}" type="presParOf" srcId="{290FF024-1E20-4AE7-924A-2A736666CDE9}" destId="{B26554B5-993F-476A-B662-EADACAF3B97F}" srcOrd="2" destOrd="0" presId="urn:microsoft.com/office/officeart/2005/8/layout/hierarchy2"/>
    <dgm:cxn modelId="{E75D4747-8769-4101-BAC6-7F8A4F3BB04D}" type="presParOf" srcId="{B26554B5-993F-476A-B662-EADACAF3B97F}" destId="{17223BAC-8938-4D10-A823-BA47749506C6}" srcOrd="0" destOrd="0" presId="urn:microsoft.com/office/officeart/2005/8/layout/hierarchy2"/>
    <dgm:cxn modelId="{7BE1A83F-7964-4DC3-BAE9-ABEBC4DE1E79}" type="presParOf" srcId="{290FF024-1E20-4AE7-924A-2A736666CDE9}" destId="{D062B6D3-0C19-4343-8F2E-6BFE1D6BC445}" srcOrd="3" destOrd="0" presId="urn:microsoft.com/office/officeart/2005/8/layout/hierarchy2"/>
    <dgm:cxn modelId="{C96D5FF8-84FE-477F-943D-0CDC453FAC0B}" type="presParOf" srcId="{D062B6D3-0C19-4343-8F2E-6BFE1D6BC445}" destId="{5FC2BC08-B392-4824-868D-7FBDED45B572}" srcOrd="0" destOrd="0" presId="urn:microsoft.com/office/officeart/2005/8/layout/hierarchy2"/>
    <dgm:cxn modelId="{E49E2782-5F06-4C17-BECD-F9E4EDBBD602}" type="presParOf" srcId="{D062B6D3-0C19-4343-8F2E-6BFE1D6BC445}" destId="{4D5982C2-9D2C-4529-81AC-CEA9739DD910}" srcOrd="1" destOrd="0" presId="urn:microsoft.com/office/officeart/2005/8/layout/hierarchy2"/>
    <dgm:cxn modelId="{B9967956-EE44-4D91-A6A8-A2E9C168057E}" type="presParOf" srcId="{76AA2A52-96B4-488D-8AC9-8AF82F6E49CA}" destId="{A66EE309-06EF-4185-89AE-9911CFCF72E8}" srcOrd="2" destOrd="0" presId="urn:microsoft.com/office/officeart/2005/8/layout/hierarchy2"/>
    <dgm:cxn modelId="{24956127-9671-45C6-A10C-E41FBC88B337}" type="presParOf" srcId="{A66EE309-06EF-4185-89AE-9911CFCF72E8}" destId="{972FFE19-60EC-44E4-B9A3-4B29680BD627}" srcOrd="0" destOrd="0" presId="urn:microsoft.com/office/officeart/2005/8/layout/hierarchy2"/>
    <dgm:cxn modelId="{FCDC8665-B5AD-45FF-85BF-BC33DDE05787}" type="presParOf" srcId="{76AA2A52-96B4-488D-8AC9-8AF82F6E49CA}" destId="{FE79C3B8-2D38-4AA9-A591-0CA4256B3778}" srcOrd="3" destOrd="0" presId="urn:microsoft.com/office/officeart/2005/8/layout/hierarchy2"/>
    <dgm:cxn modelId="{CDFE60BA-C6FC-49D6-8035-756935E40995}" type="presParOf" srcId="{FE79C3B8-2D38-4AA9-A591-0CA4256B3778}" destId="{AE4E6B6E-B57E-419E-8AB5-AD4C7329356D}" srcOrd="0" destOrd="0" presId="urn:microsoft.com/office/officeart/2005/8/layout/hierarchy2"/>
    <dgm:cxn modelId="{4602069B-B856-4F64-B908-26C06842B68D}" type="presParOf" srcId="{FE79C3B8-2D38-4AA9-A591-0CA4256B3778}" destId="{9AD6B8A3-4DC9-4466-A8A0-5ABBFB7FEA69}" srcOrd="1" destOrd="0" presId="urn:microsoft.com/office/officeart/2005/8/layout/hierarchy2"/>
    <dgm:cxn modelId="{273EC42E-8478-49EB-B4D4-F5CC9BEE947D}" type="presParOf" srcId="{9AD6B8A3-4DC9-4466-A8A0-5ABBFB7FEA69}" destId="{547CA16A-F569-4610-8B11-C4803B96A955}" srcOrd="0" destOrd="0" presId="urn:microsoft.com/office/officeart/2005/8/layout/hierarchy2"/>
    <dgm:cxn modelId="{A75B3D1E-00B1-497C-B382-5B25F13D8131}" type="presParOf" srcId="{547CA16A-F569-4610-8B11-C4803B96A955}" destId="{2C46CA85-9FED-4532-8C31-5E4C18D83F07}" srcOrd="0" destOrd="0" presId="urn:microsoft.com/office/officeart/2005/8/layout/hierarchy2"/>
    <dgm:cxn modelId="{7C8FE9D0-4478-493C-BB92-7B410C4FDD9D}" type="presParOf" srcId="{9AD6B8A3-4DC9-4466-A8A0-5ABBFB7FEA69}" destId="{BFFDC7D9-DBDD-47A0-83A6-9E1A83EB5BA6}" srcOrd="1" destOrd="0" presId="urn:microsoft.com/office/officeart/2005/8/layout/hierarchy2"/>
    <dgm:cxn modelId="{40747062-DEF3-4473-A646-D8836895E586}" type="presParOf" srcId="{BFFDC7D9-DBDD-47A0-83A6-9E1A83EB5BA6}" destId="{1D4EE95F-1264-40DB-957C-ECA24659F308}" srcOrd="0" destOrd="0" presId="urn:microsoft.com/office/officeart/2005/8/layout/hierarchy2"/>
    <dgm:cxn modelId="{B92C89E5-E733-47DF-82A4-91E4B5CF4AF1}" type="presParOf" srcId="{BFFDC7D9-DBDD-47A0-83A6-9E1A83EB5BA6}" destId="{E5C21F4C-7F35-4C03-BACB-85145A07B781}" srcOrd="1" destOrd="0" presId="urn:microsoft.com/office/officeart/2005/8/layout/hierarchy2"/>
    <dgm:cxn modelId="{3407B4F0-C2B3-4C67-B642-E839D4E6E0A5}" type="presParOf" srcId="{9AD6B8A3-4DC9-4466-A8A0-5ABBFB7FEA69}" destId="{237FFE4F-2691-4283-8B19-34B3E0F2560F}" srcOrd="2" destOrd="0" presId="urn:microsoft.com/office/officeart/2005/8/layout/hierarchy2"/>
    <dgm:cxn modelId="{9C432F3F-444E-4356-89F6-90A05A504921}" type="presParOf" srcId="{237FFE4F-2691-4283-8B19-34B3E0F2560F}" destId="{BD3D0B25-D7A1-47BC-92FD-7EAFC3045AE7}" srcOrd="0" destOrd="0" presId="urn:microsoft.com/office/officeart/2005/8/layout/hierarchy2"/>
    <dgm:cxn modelId="{54F9BB1B-C2FB-4224-9B17-B3D328755833}" type="presParOf" srcId="{9AD6B8A3-4DC9-4466-A8A0-5ABBFB7FEA69}" destId="{C0DF17D5-E9D0-4F7F-AB62-B1E782075E50}" srcOrd="3" destOrd="0" presId="urn:microsoft.com/office/officeart/2005/8/layout/hierarchy2"/>
    <dgm:cxn modelId="{DF244235-647F-403E-94AA-191DBE3B85E8}" type="presParOf" srcId="{C0DF17D5-E9D0-4F7F-AB62-B1E782075E50}" destId="{E07AB688-19C0-4866-80E8-39497278C488}" srcOrd="0" destOrd="0" presId="urn:microsoft.com/office/officeart/2005/8/layout/hierarchy2"/>
    <dgm:cxn modelId="{4DEE6291-3829-45BB-954A-D30448588D71}" type="presParOf" srcId="{C0DF17D5-E9D0-4F7F-AB62-B1E782075E50}" destId="{2AE576F7-7699-4406-8503-DB4DECED44D3}" srcOrd="1" destOrd="0" presId="urn:microsoft.com/office/officeart/2005/8/layout/hierarchy2"/>
    <dgm:cxn modelId="{79771D73-BA60-42BA-9018-1E9517735F02}" type="presParOf" srcId="{9AD6B8A3-4DC9-4466-A8A0-5ABBFB7FEA69}" destId="{D0AB087E-A825-4106-9497-001387FF8E3A}" srcOrd="4" destOrd="0" presId="urn:microsoft.com/office/officeart/2005/8/layout/hierarchy2"/>
    <dgm:cxn modelId="{9E2799AC-B54A-4312-BF41-6A5759A8F1D6}" type="presParOf" srcId="{D0AB087E-A825-4106-9497-001387FF8E3A}" destId="{1EA595A4-220F-425E-BCFF-A48BEDA56C9A}" srcOrd="0" destOrd="0" presId="urn:microsoft.com/office/officeart/2005/8/layout/hierarchy2"/>
    <dgm:cxn modelId="{CC19EB43-0E23-4ED6-9FC7-F0A65497ED17}" type="presParOf" srcId="{9AD6B8A3-4DC9-4466-A8A0-5ABBFB7FEA69}" destId="{E881500F-61E8-4C3B-9FA4-70543128C1B7}" srcOrd="5" destOrd="0" presId="urn:microsoft.com/office/officeart/2005/8/layout/hierarchy2"/>
    <dgm:cxn modelId="{8B9BF30F-90B3-4133-990E-BD2A5F33688D}" type="presParOf" srcId="{E881500F-61E8-4C3B-9FA4-70543128C1B7}" destId="{FDDBCFED-5CD9-4D7F-BC10-7A8EF2A839D9}" srcOrd="0" destOrd="0" presId="urn:microsoft.com/office/officeart/2005/8/layout/hierarchy2"/>
    <dgm:cxn modelId="{59C83B31-3281-4B7F-9336-4D47366E532A}" type="presParOf" srcId="{E881500F-61E8-4C3B-9FA4-70543128C1B7}" destId="{280886E4-BB19-4B81-AC18-D89BE81231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CC30B9-D6E4-42CA-B309-11FE3252BA12}" type="doc">
      <dgm:prSet loTypeId="urn:microsoft.com/office/officeart/2005/8/layout/radial1" loCatId="relationship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9481FBB-0FD2-4828-91B8-3C49986146FE}">
      <dgm:prSet phldrT="[Text]" custT="1"/>
      <dgm:spPr/>
      <dgm:t>
        <a:bodyPr/>
        <a:lstStyle/>
        <a:p>
          <a:r>
            <a:rPr lang="en-US" altLang="zh-TW" sz="2000" dirty="0" smtClean="0"/>
            <a:t>M3100M3200</a:t>
          </a:r>
          <a:endParaRPr lang="zh-TW" altLang="en-US" sz="2000" dirty="0"/>
        </a:p>
      </dgm:t>
    </dgm:pt>
    <dgm:pt modelId="{80D1D30B-ECE5-4E06-B767-E0E7F1D933FA}" type="parTrans" cxnId="{2D0BA92E-AC40-454E-B0DF-7A7C2209B10E}">
      <dgm:prSet/>
      <dgm:spPr/>
      <dgm:t>
        <a:bodyPr/>
        <a:lstStyle/>
        <a:p>
          <a:endParaRPr lang="zh-TW" altLang="en-US"/>
        </a:p>
      </dgm:t>
    </dgm:pt>
    <dgm:pt modelId="{DAA2D6C9-6269-442E-B1AA-AFEFD07D5998}" type="sibTrans" cxnId="{2D0BA92E-AC40-454E-B0DF-7A7C2209B10E}">
      <dgm:prSet/>
      <dgm:spPr/>
      <dgm:t>
        <a:bodyPr/>
        <a:lstStyle/>
        <a:p>
          <a:endParaRPr lang="zh-TW" altLang="en-US"/>
        </a:p>
      </dgm:t>
    </dgm:pt>
    <dgm:pt modelId="{911D067B-58FF-40D4-B8A2-E5A64E151161}">
      <dgm:prSet phldrT="[Text]"/>
      <dgm:spPr/>
      <dgm:t>
        <a:bodyPr/>
        <a:lstStyle/>
        <a:p>
          <a:r>
            <a:rPr lang="en-US" altLang="zh-TW" dirty="0" smtClean="0"/>
            <a:t>M120</a:t>
          </a:r>
          <a:endParaRPr lang="zh-TW" altLang="en-US" dirty="0"/>
        </a:p>
      </dgm:t>
    </dgm:pt>
    <dgm:pt modelId="{9A7FD8A2-44C6-410C-8B1C-3056E62C2C19}" type="parTrans" cxnId="{907B6468-E955-4946-89EF-D97FBF8C0E46}">
      <dgm:prSet/>
      <dgm:spPr/>
      <dgm:t>
        <a:bodyPr/>
        <a:lstStyle/>
        <a:p>
          <a:endParaRPr lang="zh-TW" altLang="en-US"/>
        </a:p>
      </dgm:t>
    </dgm:pt>
    <dgm:pt modelId="{27E6371C-D41A-4C51-9879-DB1DEB8A5178}" type="sibTrans" cxnId="{907B6468-E955-4946-89EF-D97FBF8C0E46}">
      <dgm:prSet/>
      <dgm:spPr/>
      <dgm:t>
        <a:bodyPr/>
        <a:lstStyle/>
        <a:p>
          <a:endParaRPr lang="zh-TW" altLang="en-US"/>
        </a:p>
      </dgm:t>
    </dgm:pt>
    <dgm:pt modelId="{DE6503A1-5594-4BF5-9712-8DAC9D7F1703}">
      <dgm:prSet phldrT="[Text]"/>
      <dgm:spPr/>
      <dgm:t>
        <a:bodyPr/>
        <a:lstStyle/>
        <a:p>
          <a:r>
            <a:rPr lang="en-US" altLang="zh-TW" dirty="0" smtClean="0"/>
            <a:t>M340</a:t>
          </a:r>
          <a:endParaRPr lang="zh-TW" altLang="en-US" dirty="0"/>
        </a:p>
      </dgm:t>
    </dgm:pt>
    <dgm:pt modelId="{0507FD10-8DE4-4555-AE65-18FD0DBD3DD9}" type="parTrans" cxnId="{60493B25-DB93-4D7D-AD50-F65CFB720BAB}">
      <dgm:prSet/>
      <dgm:spPr/>
      <dgm:t>
        <a:bodyPr/>
        <a:lstStyle/>
        <a:p>
          <a:endParaRPr lang="zh-TW" altLang="en-US"/>
        </a:p>
      </dgm:t>
    </dgm:pt>
    <dgm:pt modelId="{3DDF2250-F2A0-4440-A30D-420C480100A0}" type="sibTrans" cxnId="{60493B25-DB93-4D7D-AD50-F65CFB720BAB}">
      <dgm:prSet/>
      <dgm:spPr/>
      <dgm:t>
        <a:bodyPr/>
        <a:lstStyle/>
        <a:p>
          <a:endParaRPr lang="zh-TW" altLang="en-US"/>
        </a:p>
      </dgm:t>
    </dgm:pt>
    <dgm:pt modelId="{0187C51A-3305-4DBE-8A7E-EE93B2FBD91B}">
      <dgm:prSet phldrT="[Text]" custT="1"/>
      <dgm:spPr/>
      <dgm:t>
        <a:bodyPr/>
        <a:lstStyle/>
        <a:p>
          <a:r>
            <a:rPr lang="en-US" altLang="zh-TW" sz="2000" dirty="0" smtClean="0"/>
            <a:t>T-BAWL</a:t>
          </a:r>
          <a:endParaRPr lang="zh-TW" altLang="en-US" sz="2400" dirty="0"/>
        </a:p>
      </dgm:t>
    </dgm:pt>
    <dgm:pt modelId="{BD75DB24-A5F1-41FC-A4D0-0D4EE95FC755}" type="parTrans" cxnId="{42A1483D-1263-478C-9478-BEB9B06EFFB4}">
      <dgm:prSet/>
      <dgm:spPr/>
      <dgm:t>
        <a:bodyPr/>
        <a:lstStyle/>
        <a:p>
          <a:endParaRPr lang="zh-TW" altLang="en-US"/>
        </a:p>
      </dgm:t>
    </dgm:pt>
    <dgm:pt modelId="{0A83B281-322F-4E1B-9B40-9739706823CA}" type="sibTrans" cxnId="{42A1483D-1263-478C-9478-BEB9B06EFFB4}">
      <dgm:prSet/>
      <dgm:spPr/>
      <dgm:t>
        <a:bodyPr/>
        <a:lstStyle/>
        <a:p>
          <a:endParaRPr lang="zh-TW" altLang="en-US"/>
        </a:p>
      </dgm:t>
    </dgm:pt>
    <dgm:pt modelId="{5732F734-EC9F-4BD4-81C9-F715E6D06CB6}">
      <dgm:prSet phldrT="[Text]" custT="1"/>
      <dgm:spPr/>
      <dgm:t>
        <a:bodyPr/>
        <a:lstStyle/>
        <a:p>
          <a:r>
            <a:rPr lang="en-US" altLang="zh-TW" sz="2000" dirty="0" smtClean="0"/>
            <a:t>VL-800</a:t>
          </a:r>
          <a:endParaRPr lang="zh-TW" altLang="en-US" sz="2000" dirty="0"/>
        </a:p>
      </dgm:t>
    </dgm:pt>
    <dgm:pt modelId="{131EAE8F-A4D5-4934-BC7C-12ECF3121464}" type="parTrans" cxnId="{1E2BA953-8045-4DAC-BE52-9C5E616DCC88}">
      <dgm:prSet/>
      <dgm:spPr/>
      <dgm:t>
        <a:bodyPr/>
        <a:lstStyle/>
        <a:p>
          <a:endParaRPr lang="zh-TW" altLang="en-US"/>
        </a:p>
      </dgm:t>
    </dgm:pt>
    <dgm:pt modelId="{557C8968-FC06-481E-BB3A-DBB5EFC57659}" type="sibTrans" cxnId="{1E2BA953-8045-4DAC-BE52-9C5E616DCC88}">
      <dgm:prSet/>
      <dgm:spPr/>
      <dgm:t>
        <a:bodyPr/>
        <a:lstStyle/>
        <a:p>
          <a:endParaRPr lang="zh-TW" altLang="en-US"/>
        </a:p>
      </dgm:t>
    </dgm:pt>
    <dgm:pt modelId="{C8AAC9F2-D2C9-499D-8182-6964C1319F6C}" type="pres">
      <dgm:prSet presAssocID="{BDCC30B9-D6E4-42CA-B309-11FE3252BA1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8FA429C-7B3A-40F1-BF51-593D4A5EED20}" type="pres">
      <dgm:prSet presAssocID="{19481FBB-0FD2-4828-91B8-3C49986146FE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8A334686-8E3F-41D4-BBE1-E7BE8607C6C7}" type="pres">
      <dgm:prSet presAssocID="{9A7FD8A2-44C6-410C-8B1C-3056E62C2C19}" presName="Name9" presStyleLbl="parChTrans1D2" presStyleIdx="0" presStyleCnt="4"/>
      <dgm:spPr/>
      <dgm:t>
        <a:bodyPr/>
        <a:lstStyle/>
        <a:p>
          <a:endParaRPr lang="zh-TW" altLang="en-US"/>
        </a:p>
      </dgm:t>
    </dgm:pt>
    <dgm:pt modelId="{1482C0E4-AA22-4B80-9A3A-D1375B28AB31}" type="pres">
      <dgm:prSet presAssocID="{9A7FD8A2-44C6-410C-8B1C-3056E62C2C19}" presName="connTx" presStyleLbl="parChTrans1D2" presStyleIdx="0" presStyleCnt="4"/>
      <dgm:spPr/>
      <dgm:t>
        <a:bodyPr/>
        <a:lstStyle/>
        <a:p>
          <a:endParaRPr lang="zh-TW" altLang="en-US"/>
        </a:p>
      </dgm:t>
    </dgm:pt>
    <dgm:pt modelId="{735BE3BB-52F1-499C-A819-6A2AC044F240}" type="pres">
      <dgm:prSet presAssocID="{911D067B-58FF-40D4-B8A2-E5A64E1511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9F8D04-74EA-4FF1-A0F4-3E6A373516C6}" type="pres">
      <dgm:prSet presAssocID="{0507FD10-8DE4-4555-AE65-18FD0DBD3DD9}" presName="Name9" presStyleLbl="parChTrans1D2" presStyleIdx="1" presStyleCnt="4"/>
      <dgm:spPr/>
      <dgm:t>
        <a:bodyPr/>
        <a:lstStyle/>
        <a:p>
          <a:endParaRPr lang="zh-TW" altLang="en-US"/>
        </a:p>
      </dgm:t>
    </dgm:pt>
    <dgm:pt modelId="{307FCE7B-18FD-4D10-9F72-C194532869DA}" type="pres">
      <dgm:prSet presAssocID="{0507FD10-8DE4-4555-AE65-18FD0DBD3DD9}" presName="connTx" presStyleLbl="parChTrans1D2" presStyleIdx="1" presStyleCnt="4"/>
      <dgm:spPr/>
      <dgm:t>
        <a:bodyPr/>
        <a:lstStyle/>
        <a:p>
          <a:endParaRPr lang="zh-TW" altLang="en-US"/>
        </a:p>
      </dgm:t>
    </dgm:pt>
    <dgm:pt modelId="{18053E30-4510-4F86-A2B0-9149E6DCB01B}" type="pres">
      <dgm:prSet presAssocID="{DE6503A1-5594-4BF5-9712-8DAC9D7F170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E04A4A-DD9C-48A0-90F9-99E30F1ABFAB}" type="pres">
      <dgm:prSet presAssocID="{BD75DB24-A5F1-41FC-A4D0-0D4EE95FC755}" presName="Name9" presStyleLbl="parChTrans1D2" presStyleIdx="2" presStyleCnt="4"/>
      <dgm:spPr/>
      <dgm:t>
        <a:bodyPr/>
        <a:lstStyle/>
        <a:p>
          <a:endParaRPr lang="zh-TW" altLang="en-US"/>
        </a:p>
      </dgm:t>
    </dgm:pt>
    <dgm:pt modelId="{C7A3C2DC-1BA8-4CC3-ADA8-D712B04103D4}" type="pres">
      <dgm:prSet presAssocID="{BD75DB24-A5F1-41FC-A4D0-0D4EE95FC755}" presName="connTx" presStyleLbl="parChTrans1D2" presStyleIdx="2" presStyleCnt="4"/>
      <dgm:spPr/>
      <dgm:t>
        <a:bodyPr/>
        <a:lstStyle/>
        <a:p>
          <a:endParaRPr lang="zh-TW" altLang="en-US"/>
        </a:p>
      </dgm:t>
    </dgm:pt>
    <dgm:pt modelId="{72E500B3-D0B3-4DE8-BD54-15669129970D}" type="pres">
      <dgm:prSet presAssocID="{0187C51A-3305-4DBE-8A7E-EE93B2FBD91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CCB97F-7F11-4FFD-8D9B-A1BB7465F08C}" type="pres">
      <dgm:prSet presAssocID="{131EAE8F-A4D5-4934-BC7C-12ECF3121464}" presName="Name9" presStyleLbl="parChTrans1D2" presStyleIdx="3" presStyleCnt="4"/>
      <dgm:spPr/>
      <dgm:t>
        <a:bodyPr/>
        <a:lstStyle/>
        <a:p>
          <a:endParaRPr lang="zh-TW" altLang="en-US"/>
        </a:p>
      </dgm:t>
    </dgm:pt>
    <dgm:pt modelId="{049DCCB1-1F0D-4462-BBFC-97489A225999}" type="pres">
      <dgm:prSet presAssocID="{131EAE8F-A4D5-4934-BC7C-12ECF3121464}" presName="connTx" presStyleLbl="parChTrans1D2" presStyleIdx="3" presStyleCnt="4"/>
      <dgm:spPr/>
      <dgm:t>
        <a:bodyPr/>
        <a:lstStyle/>
        <a:p>
          <a:endParaRPr lang="zh-TW" altLang="en-US"/>
        </a:p>
      </dgm:t>
    </dgm:pt>
    <dgm:pt modelId="{2ED1F727-1CDD-4B63-BBBC-2DD463B0492D}" type="pres">
      <dgm:prSet presAssocID="{5732F734-EC9F-4BD4-81C9-F715E6D06CB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4FF2E90-1C80-499C-A0BD-D1F9D8856E52}" type="presOf" srcId="{9A7FD8A2-44C6-410C-8B1C-3056E62C2C19}" destId="{1482C0E4-AA22-4B80-9A3A-D1375B28AB31}" srcOrd="1" destOrd="0" presId="urn:microsoft.com/office/officeart/2005/8/layout/radial1"/>
    <dgm:cxn modelId="{2D0BA92E-AC40-454E-B0DF-7A7C2209B10E}" srcId="{BDCC30B9-D6E4-42CA-B309-11FE3252BA12}" destId="{19481FBB-0FD2-4828-91B8-3C49986146FE}" srcOrd="0" destOrd="0" parTransId="{80D1D30B-ECE5-4E06-B767-E0E7F1D933FA}" sibTransId="{DAA2D6C9-6269-442E-B1AA-AFEFD07D5998}"/>
    <dgm:cxn modelId="{D5BBEA5D-9DED-4588-ADA2-FA196224E319}" type="presOf" srcId="{5732F734-EC9F-4BD4-81C9-F715E6D06CB6}" destId="{2ED1F727-1CDD-4B63-BBBC-2DD463B0492D}" srcOrd="0" destOrd="0" presId="urn:microsoft.com/office/officeart/2005/8/layout/radial1"/>
    <dgm:cxn modelId="{BA08D939-C9AC-4DF6-B1B8-1950EC22F133}" type="presOf" srcId="{BDCC30B9-D6E4-42CA-B309-11FE3252BA12}" destId="{C8AAC9F2-D2C9-499D-8182-6964C1319F6C}" srcOrd="0" destOrd="0" presId="urn:microsoft.com/office/officeart/2005/8/layout/radial1"/>
    <dgm:cxn modelId="{6F66EC39-54AC-4D0E-81A7-AA206EBD6B69}" type="presOf" srcId="{131EAE8F-A4D5-4934-BC7C-12ECF3121464}" destId="{049DCCB1-1F0D-4462-BBFC-97489A225999}" srcOrd="1" destOrd="0" presId="urn:microsoft.com/office/officeart/2005/8/layout/radial1"/>
    <dgm:cxn modelId="{42A1483D-1263-478C-9478-BEB9B06EFFB4}" srcId="{19481FBB-0FD2-4828-91B8-3C49986146FE}" destId="{0187C51A-3305-4DBE-8A7E-EE93B2FBD91B}" srcOrd="2" destOrd="0" parTransId="{BD75DB24-A5F1-41FC-A4D0-0D4EE95FC755}" sibTransId="{0A83B281-322F-4E1B-9B40-9739706823CA}"/>
    <dgm:cxn modelId="{DA31F6BE-63E6-4407-ADB2-F3C6945419C1}" type="presOf" srcId="{19481FBB-0FD2-4828-91B8-3C49986146FE}" destId="{F8FA429C-7B3A-40F1-BF51-593D4A5EED20}" srcOrd="0" destOrd="0" presId="urn:microsoft.com/office/officeart/2005/8/layout/radial1"/>
    <dgm:cxn modelId="{210AC0EA-D9CD-4D68-A495-18A9A0FFD075}" type="presOf" srcId="{0507FD10-8DE4-4555-AE65-18FD0DBD3DD9}" destId="{307FCE7B-18FD-4D10-9F72-C194532869DA}" srcOrd="1" destOrd="0" presId="urn:microsoft.com/office/officeart/2005/8/layout/radial1"/>
    <dgm:cxn modelId="{93790C78-0897-43CB-BF81-8BAF9FF142D4}" type="presOf" srcId="{0187C51A-3305-4DBE-8A7E-EE93B2FBD91B}" destId="{72E500B3-D0B3-4DE8-BD54-15669129970D}" srcOrd="0" destOrd="0" presId="urn:microsoft.com/office/officeart/2005/8/layout/radial1"/>
    <dgm:cxn modelId="{1C22CFBD-6F9B-45D5-B885-AF10B0E1A2F2}" type="presOf" srcId="{131EAE8F-A4D5-4934-BC7C-12ECF3121464}" destId="{CACCB97F-7F11-4FFD-8D9B-A1BB7465F08C}" srcOrd="0" destOrd="0" presId="urn:microsoft.com/office/officeart/2005/8/layout/radial1"/>
    <dgm:cxn modelId="{A1FC76F9-5C31-400E-AEA3-0C2BDFA783C7}" type="presOf" srcId="{9A7FD8A2-44C6-410C-8B1C-3056E62C2C19}" destId="{8A334686-8E3F-41D4-BBE1-E7BE8607C6C7}" srcOrd="0" destOrd="0" presId="urn:microsoft.com/office/officeart/2005/8/layout/radial1"/>
    <dgm:cxn modelId="{907B6468-E955-4946-89EF-D97FBF8C0E46}" srcId="{19481FBB-0FD2-4828-91B8-3C49986146FE}" destId="{911D067B-58FF-40D4-B8A2-E5A64E151161}" srcOrd="0" destOrd="0" parTransId="{9A7FD8A2-44C6-410C-8B1C-3056E62C2C19}" sibTransId="{27E6371C-D41A-4C51-9879-DB1DEB8A5178}"/>
    <dgm:cxn modelId="{42BD7DF5-AFDD-4D27-B9A2-61D02C309E19}" type="presOf" srcId="{BD75DB24-A5F1-41FC-A4D0-0D4EE95FC755}" destId="{C7A3C2DC-1BA8-4CC3-ADA8-D712B04103D4}" srcOrd="1" destOrd="0" presId="urn:microsoft.com/office/officeart/2005/8/layout/radial1"/>
    <dgm:cxn modelId="{DD4800E3-4458-4395-A113-7C7DE8392913}" type="presOf" srcId="{DE6503A1-5594-4BF5-9712-8DAC9D7F1703}" destId="{18053E30-4510-4F86-A2B0-9149E6DCB01B}" srcOrd="0" destOrd="0" presId="urn:microsoft.com/office/officeart/2005/8/layout/radial1"/>
    <dgm:cxn modelId="{EFEE2AEA-645C-4AEF-8230-F449AB963187}" type="presOf" srcId="{0507FD10-8DE4-4555-AE65-18FD0DBD3DD9}" destId="{729F8D04-74EA-4FF1-A0F4-3E6A373516C6}" srcOrd="0" destOrd="0" presId="urn:microsoft.com/office/officeart/2005/8/layout/radial1"/>
    <dgm:cxn modelId="{DF4848AD-6874-416E-880A-8448F1B555A9}" type="presOf" srcId="{911D067B-58FF-40D4-B8A2-E5A64E151161}" destId="{735BE3BB-52F1-499C-A819-6A2AC044F240}" srcOrd="0" destOrd="0" presId="urn:microsoft.com/office/officeart/2005/8/layout/radial1"/>
    <dgm:cxn modelId="{60493B25-DB93-4D7D-AD50-F65CFB720BAB}" srcId="{19481FBB-0FD2-4828-91B8-3C49986146FE}" destId="{DE6503A1-5594-4BF5-9712-8DAC9D7F1703}" srcOrd="1" destOrd="0" parTransId="{0507FD10-8DE4-4555-AE65-18FD0DBD3DD9}" sibTransId="{3DDF2250-F2A0-4440-A30D-420C480100A0}"/>
    <dgm:cxn modelId="{F041F408-9451-4E40-BB59-E0753974262E}" type="presOf" srcId="{BD75DB24-A5F1-41FC-A4D0-0D4EE95FC755}" destId="{A1E04A4A-DD9C-48A0-90F9-99E30F1ABFAB}" srcOrd="0" destOrd="0" presId="urn:microsoft.com/office/officeart/2005/8/layout/radial1"/>
    <dgm:cxn modelId="{1E2BA953-8045-4DAC-BE52-9C5E616DCC88}" srcId="{19481FBB-0FD2-4828-91B8-3C49986146FE}" destId="{5732F734-EC9F-4BD4-81C9-F715E6D06CB6}" srcOrd="3" destOrd="0" parTransId="{131EAE8F-A4D5-4934-BC7C-12ECF3121464}" sibTransId="{557C8968-FC06-481E-BB3A-DBB5EFC57659}"/>
    <dgm:cxn modelId="{9573C098-5B04-42A6-A795-AB8FE9D85F68}" type="presParOf" srcId="{C8AAC9F2-D2C9-499D-8182-6964C1319F6C}" destId="{F8FA429C-7B3A-40F1-BF51-593D4A5EED20}" srcOrd="0" destOrd="0" presId="urn:microsoft.com/office/officeart/2005/8/layout/radial1"/>
    <dgm:cxn modelId="{E2695AD3-2162-44AE-BB61-563879796D0F}" type="presParOf" srcId="{C8AAC9F2-D2C9-499D-8182-6964C1319F6C}" destId="{8A334686-8E3F-41D4-BBE1-E7BE8607C6C7}" srcOrd="1" destOrd="0" presId="urn:microsoft.com/office/officeart/2005/8/layout/radial1"/>
    <dgm:cxn modelId="{109C45AB-3AAE-462F-90BD-DD7F7A4A0A74}" type="presParOf" srcId="{8A334686-8E3F-41D4-BBE1-E7BE8607C6C7}" destId="{1482C0E4-AA22-4B80-9A3A-D1375B28AB31}" srcOrd="0" destOrd="0" presId="urn:microsoft.com/office/officeart/2005/8/layout/radial1"/>
    <dgm:cxn modelId="{8F3416F1-25C5-40E6-B240-C54AF91E66A8}" type="presParOf" srcId="{C8AAC9F2-D2C9-499D-8182-6964C1319F6C}" destId="{735BE3BB-52F1-499C-A819-6A2AC044F240}" srcOrd="2" destOrd="0" presId="urn:microsoft.com/office/officeart/2005/8/layout/radial1"/>
    <dgm:cxn modelId="{5BC0BE1A-2DA6-4217-B170-9E2060F4ECAD}" type="presParOf" srcId="{C8AAC9F2-D2C9-499D-8182-6964C1319F6C}" destId="{729F8D04-74EA-4FF1-A0F4-3E6A373516C6}" srcOrd="3" destOrd="0" presId="urn:microsoft.com/office/officeart/2005/8/layout/radial1"/>
    <dgm:cxn modelId="{F00C80EA-EB9E-4E4C-9A41-E577D04F6F9E}" type="presParOf" srcId="{729F8D04-74EA-4FF1-A0F4-3E6A373516C6}" destId="{307FCE7B-18FD-4D10-9F72-C194532869DA}" srcOrd="0" destOrd="0" presId="urn:microsoft.com/office/officeart/2005/8/layout/radial1"/>
    <dgm:cxn modelId="{2D37A92A-2CA4-4795-B319-E5FB1D1889AB}" type="presParOf" srcId="{C8AAC9F2-D2C9-499D-8182-6964C1319F6C}" destId="{18053E30-4510-4F86-A2B0-9149E6DCB01B}" srcOrd="4" destOrd="0" presId="urn:microsoft.com/office/officeart/2005/8/layout/radial1"/>
    <dgm:cxn modelId="{4ECE9299-C648-43E4-B4D4-4D71AF57E610}" type="presParOf" srcId="{C8AAC9F2-D2C9-499D-8182-6964C1319F6C}" destId="{A1E04A4A-DD9C-48A0-90F9-99E30F1ABFAB}" srcOrd="5" destOrd="0" presId="urn:microsoft.com/office/officeart/2005/8/layout/radial1"/>
    <dgm:cxn modelId="{9E04ACB2-87DD-4359-895A-243044627C36}" type="presParOf" srcId="{A1E04A4A-DD9C-48A0-90F9-99E30F1ABFAB}" destId="{C7A3C2DC-1BA8-4CC3-ADA8-D712B04103D4}" srcOrd="0" destOrd="0" presId="urn:microsoft.com/office/officeart/2005/8/layout/radial1"/>
    <dgm:cxn modelId="{FCD5F252-A405-459E-A468-A6415C867018}" type="presParOf" srcId="{C8AAC9F2-D2C9-499D-8182-6964C1319F6C}" destId="{72E500B3-D0B3-4DE8-BD54-15669129970D}" srcOrd="6" destOrd="0" presId="urn:microsoft.com/office/officeart/2005/8/layout/radial1"/>
    <dgm:cxn modelId="{65FDC69F-6358-4800-9C0B-E47E4AC2AEB0}" type="presParOf" srcId="{C8AAC9F2-D2C9-499D-8182-6964C1319F6C}" destId="{CACCB97F-7F11-4FFD-8D9B-A1BB7465F08C}" srcOrd="7" destOrd="0" presId="urn:microsoft.com/office/officeart/2005/8/layout/radial1"/>
    <dgm:cxn modelId="{06150296-A452-4B60-93A7-8123AFA1466A}" type="presParOf" srcId="{CACCB97F-7F11-4FFD-8D9B-A1BB7465F08C}" destId="{049DCCB1-1F0D-4462-BBFC-97489A225999}" srcOrd="0" destOrd="0" presId="urn:microsoft.com/office/officeart/2005/8/layout/radial1"/>
    <dgm:cxn modelId="{F7087DE8-CCE4-4353-9B71-3B807953DD81}" type="presParOf" srcId="{C8AAC9F2-D2C9-499D-8182-6964C1319F6C}" destId="{2ED1F727-1CDD-4B63-BBBC-2DD463B0492D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0F1BF5-7FF5-40F4-9B42-C695AD5E87D1}" type="doc">
      <dgm:prSet loTypeId="urn:microsoft.com/office/officeart/2008/layout/RadialCluster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5AFA4CD-C223-4CF9-BD3F-2C24F66594D3}">
      <dgm:prSet phldrT="[Text]"/>
      <dgm:spPr/>
      <dgm:t>
        <a:bodyPr/>
        <a:lstStyle/>
        <a:p>
          <a:r>
            <a:rPr lang="en-US" altLang="zh-TW" dirty="0" smtClean="0"/>
            <a:t>M120</a:t>
          </a:r>
          <a:endParaRPr lang="zh-TW" altLang="en-US" dirty="0"/>
        </a:p>
      </dgm:t>
    </dgm:pt>
    <dgm:pt modelId="{B742135C-8A74-452B-8A9B-58C2D9F4055D}" type="par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B2694312-4348-4A9D-8A4E-E127114B9891}" type="sib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C7CED6C4-B984-4A8D-815E-A4A0B8BC1726}">
      <dgm:prSet phldrT="[Text]"/>
      <dgm:spPr/>
      <dgm:t>
        <a:bodyPr/>
        <a:lstStyle/>
        <a:p>
          <a:r>
            <a:rPr lang="en-US" altLang="zh-TW" dirty="0" smtClean="0"/>
            <a:t>SCR</a:t>
          </a:r>
          <a:endParaRPr lang="zh-TW" altLang="en-US" dirty="0"/>
        </a:p>
      </dgm:t>
    </dgm:pt>
    <dgm:pt modelId="{EE60C5DB-70DA-4176-A2C9-0EBD437AA23C}" type="par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24D95B82-46EB-4B66-A740-09DAEF3971FA}" type="sib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67DA0820-FE22-4104-B513-584A5E32431D}">
      <dgm:prSet phldrT="[Text]"/>
      <dgm:spPr/>
      <dgm:t>
        <a:bodyPr/>
        <a:lstStyle/>
        <a:p>
          <a:r>
            <a:rPr lang="en-US" altLang="zh-TW" dirty="0" smtClean="0"/>
            <a:t>HEC CTL</a:t>
          </a:r>
          <a:endParaRPr lang="zh-TW" altLang="en-US" dirty="0"/>
        </a:p>
      </dgm:t>
    </dgm:pt>
    <dgm:pt modelId="{5EEC74CB-43E6-4B53-B85F-1589D3872772}" type="par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26C310A0-AD43-4A2E-B3C8-4D4AFE72A89A}" type="sib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A387A41C-E440-4F06-B8B8-C163A76E0FA9}">
      <dgm:prSet phldrT="[Text]"/>
      <dgm:spPr/>
      <dgm:t>
        <a:bodyPr/>
        <a:lstStyle/>
        <a:p>
          <a:r>
            <a:rPr lang="en-US" altLang="zh-TW" dirty="0" smtClean="0"/>
            <a:t>ALARM</a:t>
          </a:r>
          <a:endParaRPr lang="zh-TW" altLang="en-US" dirty="0"/>
        </a:p>
      </dgm:t>
    </dgm:pt>
    <dgm:pt modelId="{9E894758-4669-4F49-99CE-953777714188}" type="par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7495126F-3BF0-4915-BD5D-A1F8C44470C7}" type="sib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4860703B-7B72-4824-B31E-E662567557B8}">
      <dgm:prSet/>
      <dgm:spPr/>
      <dgm:t>
        <a:bodyPr/>
        <a:lstStyle/>
        <a:p>
          <a:endParaRPr lang="zh-TW" altLang="en-US"/>
        </a:p>
      </dgm:t>
    </dgm:pt>
    <dgm:pt modelId="{6753D936-8CDF-4C41-9E50-9995E5853267}" type="parTrans" cxnId="{76EDFB74-21E9-4B3E-9AB9-C37B4443D382}">
      <dgm:prSet/>
      <dgm:spPr/>
      <dgm:t>
        <a:bodyPr/>
        <a:lstStyle/>
        <a:p>
          <a:endParaRPr lang="zh-TW" altLang="en-US"/>
        </a:p>
      </dgm:t>
    </dgm:pt>
    <dgm:pt modelId="{D241A1EA-949F-4442-A8BC-2504CD1C0B37}" type="sibTrans" cxnId="{76EDFB74-21E9-4B3E-9AB9-C37B4443D382}">
      <dgm:prSet/>
      <dgm:spPr/>
      <dgm:t>
        <a:bodyPr/>
        <a:lstStyle/>
        <a:p>
          <a:endParaRPr lang="zh-TW" altLang="en-US"/>
        </a:p>
      </dgm:t>
    </dgm:pt>
    <dgm:pt modelId="{6053ADED-5E84-49C0-B2F7-350732E310FD}">
      <dgm:prSet phldrT="[Text]"/>
      <dgm:spPr/>
      <dgm:t>
        <a:bodyPr/>
        <a:lstStyle/>
        <a:p>
          <a:r>
            <a:rPr lang="en-US" altLang="zh-TW" dirty="0" smtClean="0"/>
            <a:t>T/C</a:t>
          </a:r>
          <a:endParaRPr lang="zh-TW" altLang="en-US" dirty="0"/>
        </a:p>
      </dgm:t>
    </dgm:pt>
    <dgm:pt modelId="{F28394C5-1299-4A7A-A1A2-DCA4CA7918CD}" type="parTrans" cxnId="{AF4DE30F-7BF8-43D1-8D7E-CB03338FD656}">
      <dgm:prSet/>
      <dgm:spPr/>
      <dgm:t>
        <a:bodyPr/>
        <a:lstStyle/>
        <a:p>
          <a:endParaRPr lang="zh-TW" altLang="en-US"/>
        </a:p>
      </dgm:t>
    </dgm:pt>
    <dgm:pt modelId="{7466C1E6-55DA-4600-884B-9C58283A9802}" type="sibTrans" cxnId="{AF4DE30F-7BF8-43D1-8D7E-CB03338FD656}">
      <dgm:prSet/>
      <dgm:spPr/>
      <dgm:t>
        <a:bodyPr/>
        <a:lstStyle/>
        <a:p>
          <a:endParaRPr lang="zh-TW" altLang="en-US"/>
        </a:p>
      </dgm:t>
    </dgm:pt>
    <dgm:pt modelId="{19AC3028-174D-48CC-8C1E-1E6A84E46771}" type="pres">
      <dgm:prSet presAssocID="{6E0F1BF5-7FF5-40F4-9B42-C695AD5E87D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F38ACCF8-E978-4C67-AA28-E967E3BE25DE}" type="pres">
      <dgm:prSet presAssocID="{A5AFA4CD-C223-4CF9-BD3F-2C24F66594D3}" presName="singleCycle" presStyleCnt="0"/>
      <dgm:spPr/>
    </dgm:pt>
    <dgm:pt modelId="{7C8B704F-5A14-4B4A-B783-E6E012C235E6}" type="pres">
      <dgm:prSet presAssocID="{A5AFA4CD-C223-4CF9-BD3F-2C24F66594D3}" presName="singleCenter" presStyleLbl="node1" presStyleIdx="0" presStyleCnt="5" custLinFactNeighborX="-47869" custLinFactNeighborY="-3653">
        <dgm:presLayoutVars>
          <dgm:chMax val="7"/>
          <dgm:chPref val="7"/>
        </dgm:presLayoutVars>
      </dgm:prSet>
      <dgm:spPr/>
      <dgm:t>
        <a:bodyPr/>
        <a:lstStyle/>
        <a:p>
          <a:endParaRPr lang="zh-TW" altLang="en-US"/>
        </a:p>
      </dgm:t>
    </dgm:pt>
    <dgm:pt modelId="{68D6C23F-1664-42B8-A3F9-32F8BF93D71A}" type="pres">
      <dgm:prSet presAssocID="{EE60C5DB-70DA-4176-A2C9-0EBD437AA23C}" presName="Name56" presStyleLbl="parChTrans1D2" presStyleIdx="0" presStyleCnt="4"/>
      <dgm:spPr/>
      <dgm:t>
        <a:bodyPr/>
        <a:lstStyle/>
        <a:p>
          <a:endParaRPr lang="zh-TW" altLang="en-US"/>
        </a:p>
      </dgm:t>
    </dgm:pt>
    <dgm:pt modelId="{AC8ABE42-2A85-474B-B9D0-B7F17BAA0E17}" type="pres">
      <dgm:prSet presAssocID="{C7CED6C4-B984-4A8D-815E-A4A0B8BC1726}" presName="text0" presStyleLbl="node1" presStyleIdx="1" presStyleCnt="5" custRadScaleRad="91540" custRadScaleInc="1044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C07334-C5C5-43F8-870F-A6BB4D8C3E5B}" type="pres">
      <dgm:prSet presAssocID="{9E894758-4669-4F49-99CE-953777714188}" presName="Name56" presStyleLbl="parChTrans1D2" presStyleIdx="1" presStyleCnt="4"/>
      <dgm:spPr/>
      <dgm:t>
        <a:bodyPr/>
        <a:lstStyle/>
        <a:p>
          <a:endParaRPr lang="zh-TW" altLang="en-US"/>
        </a:p>
      </dgm:t>
    </dgm:pt>
    <dgm:pt modelId="{A17A9AE2-00DA-411C-9A3A-0E63D3B7A801}" type="pres">
      <dgm:prSet presAssocID="{A387A41C-E440-4F06-B8B8-C163A76E0FA9}" presName="text0" presStyleLbl="node1" presStyleIdx="2" presStyleCnt="5" custRadScaleRad="86590" custRadScaleInc="18630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319A3-F336-43FB-9BB7-2E92012F41F2}" type="pres">
      <dgm:prSet presAssocID="{5EEC74CB-43E6-4B53-B85F-1589D3872772}" presName="Name56" presStyleLbl="parChTrans1D2" presStyleIdx="2" presStyleCnt="4"/>
      <dgm:spPr/>
      <dgm:t>
        <a:bodyPr/>
        <a:lstStyle/>
        <a:p>
          <a:endParaRPr lang="zh-TW" altLang="en-US"/>
        </a:p>
      </dgm:t>
    </dgm:pt>
    <dgm:pt modelId="{AF4E1552-569D-4E55-A476-A1DEAAD4AF57}" type="pres">
      <dgm:prSet presAssocID="{67DA0820-FE22-4104-B513-584A5E32431D}" presName="text0" presStyleLbl="node1" presStyleIdx="3" presStyleCnt="5" custRadScaleRad="27746" custRadScaleInc="-434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25B768-8F02-4F63-9B56-D5ED520EF742}" type="pres">
      <dgm:prSet presAssocID="{F28394C5-1299-4A7A-A1A2-DCA4CA7918CD}" presName="Name56" presStyleLbl="parChTrans1D2" presStyleIdx="3" presStyleCnt="4"/>
      <dgm:spPr/>
      <dgm:t>
        <a:bodyPr/>
        <a:lstStyle/>
        <a:p>
          <a:endParaRPr lang="zh-TW" altLang="en-US"/>
        </a:p>
      </dgm:t>
    </dgm:pt>
    <dgm:pt modelId="{714BF101-0D8C-4497-9789-2CA872B30FBD}" type="pres">
      <dgm:prSet presAssocID="{6053ADED-5E84-49C0-B2F7-350732E310FD}" presName="text0" presStyleLbl="node1" presStyleIdx="4" presStyleCnt="5" custRadScaleRad="35567" custRadScaleInc="22717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152E85E-8DB1-4C1F-B3C6-ADD3CEE2477C}" type="presOf" srcId="{9E894758-4669-4F49-99CE-953777714188}" destId="{0EC07334-C5C5-43F8-870F-A6BB4D8C3E5B}" srcOrd="0" destOrd="0" presId="urn:microsoft.com/office/officeart/2008/layout/RadialCluster"/>
    <dgm:cxn modelId="{9B3A00EE-2433-4342-8A72-9A7FABC6F203}" srcId="{A5AFA4CD-C223-4CF9-BD3F-2C24F66594D3}" destId="{C7CED6C4-B984-4A8D-815E-A4A0B8BC1726}" srcOrd="0" destOrd="0" parTransId="{EE60C5DB-70DA-4176-A2C9-0EBD437AA23C}" sibTransId="{24D95B82-46EB-4B66-A740-09DAEF3971FA}"/>
    <dgm:cxn modelId="{BBC96526-B844-4D5E-A4AB-189221198773}" type="presOf" srcId="{A5AFA4CD-C223-4CF9-BD3F-2C24F66594D3}" destId="{7C8B704F-5A14-4B4A-B783-E6E012C235E6}" srcOrd="0" destOrd="0" presId="urn:microsoft.com/office/officeart/2008/layout/RadialCluster"/>
    <dgm:cxn modelId="{76EDFB74-21E9-4B3E-9AB9-C37B4443D382}" srcId="{6E0F1BF5-7FF5-40F4-9B42-C695AD5E87D1}" destId="{4860703B-7B72-4824-B31E-E662567557B8}" srcOrd="1" destOrd="0" parTransId="{6753D936-8CDF-4C41-9E50-9995E5853267}" sibTransId="{D241A1EA-949F-4442-A8BC-2504CD1C0B37}"/>
    <dgm:cxn modelId="{7AF3DD6D-2ECA-4522-9374-A2612691CFAD}" type="presOf" srcId="{6E0F1BF5-7FF5-40F4-9B42-C695AD5E87D1}" destId="{19AC3028-174D-48CC-8C1E-1E6A84E46771}" srcOrd="0" destOrd="0" presId="urn:microsoft.com/office/officeart/2008/layout/RadialCluster"/>
    <dgm:cxn modelId="{7FB05898-2143-4FD6-B743-6BCC6171B5F0}" srcId="{A5AFA4CD-C223-4CF9-BD3F-2C24F66594D3}" destId="{A387A41C-E440-4F06-B8B8-C163A76E0FA9}" srcOrd="1" destOrd="0" parTransId="{9E894758-4669-4F49-99CE-953777714188}" sibTransId="{7495126F-3BF0-4915-BD5D-A1F8C44470C7}"/>
    <dgm:cxn modelId="{A29EFD3D-B4D3-47DE-A5CF-32A1AE7723D8}" type="presOf" srcId="{5EEC74CB-43E6-4B53-B85F-1589D3872772}" destId="{191319A3-F336-43FB-9BB7-2E92012F41F2}" srcOrd="0" destOrd="0" presId="urn:microsoft.com/office/officeart/2008/layout/RadialCluster"/>
    <dgm:cxn modelId="{65176D82-A987-4B6E-95DF-3BE77ABF31E6}" type="presOf" srcId="{67DA0820-FE22-4104-B513-584A5E32431D}" destId="{AF4E1552-569D-4E55-A476-A1DEAAD4AF57}" srcOrd="0" destOrd="0" presId="urn:microsoft.com/office/officeart/2008/layout/RadialCluster"/>
    <dgm:cxn modelId="{AF4DE30F-7BF8-43D1-8D7E-CB03338FD656}" srcId="{A5AFA4CD-C223-4CF9-BD3F-2C24F66594D3}" destId="{6053ADED-5E84-49C0-B2F7-350732E310FD}" srcOrd="3" destOrd="0" parTransId="{F28394C5-1299-4A7A-A1A2-DCA4CA7918CD}" sibTransId="{7466C1E6-55DA-4600-884B-9C58283A9802}"/>
    <dgm:cxn modelId="{FA18F98F-7EAE-431C-9598-119EBEDB8363}" srcId="{6E0F1BF5-7FF5-40F4-9B42-C695AD5E87D1}" destId="{A5AFA4CD-C223-4CF9-BD3F-2C24F66594D3}" srcOrd="0" destOrd="0" parTransId="{B742135C-8A74-452B-8A9B-58C2D9F4055D}" sibTransId="{B2694312-4348-4A9D-8A4E-E127114B9891}"/>
    <dgm:cxn modelId="{055325E8-DB66-49E7-9BA8-5C158B603A2C}" type="presOf" srcId="{6053ADED-5E84-49C0-B2F7-350732E310FD}" destId="{714BF101-0D8C-4497-9789-2CA872B30FBD}" srcOrd="0" destOrd="0" presId="urn:microsoft.com/office/officeart/2008/layout/RadialCluster"/>
    <dgm:cxn modelId="{1EAF56A2-6DD3-44EC-BCA2-EB674FC8234D}" type="presOf" srcId="{C7CED6C4-B984-4A8D-815E-A4A0B8BC1726}" destId="{AC8ABE42-2A85-474B-B9D0-B7F17BAA0E17}" srcOrd="0" destOrd="0" presId="urn:microsoft.com/office/officeart/2008/layout/RadialCluster"/>
    <dgm:cxn modelId="{0183DA1B-E1D2-4A3C-A3D0-3E15A930ABC0}" type="presOf" srcId="{A387A41C-E440-4F06-B8B8-C163A76E0FA9}" destId="{A17A9AE2-00DA-411C-9A3A-0E63D3B7A801}" srcOrd="0" destOrd="0" presId="urn:microsoft.com/office/officeart/2008/layout/RadialCluster"/>
    <dgm:cxn modelId="{3B70AC68-D5BF-4C64-93A6-B8B58AD04880}" type="presOf" srcId="{EE60C5DB-70DA-4176-A2C9-0EBD437AA23C}" destId="{68D6C23F-1664-42B8-A3F9-32F8BF93D71A}" srcOrd="0" destOrd="0" presId="urn:microsoft.com/office/officeart/2008/layout/RadialCluster"/>
    <dgm:cxn modelId="{540A7B38-DC96-4330-B2E4-BB0473CE98D8}" srcId="{A5AFA4CD-C223-4CF9-BD3F-2C24F66594D3}" destId="{67DA0820-FE22-4104-B513-584A5E32431D}" srcOrd="2" destOrd="0" parTransId="{5EEC74CB-43E6-4B53-B85F-1589D3872772}" sibTransId="{26C310A0-AD43-4A2E-B3C8-4D4AFE72A89A}"/>
    <dgm:cxn modelId="{A464E44C-DDCF-4C7F-85FD-60F1D7F730A3}" type="presOf" srcId="{F28394C5-1299-4A7A-A1A2-DCA4CA7918CD}" destId="{2325B768-8F02-4F63-9B56-D5ED520EF742}" srcOrd="0" destOrd="0" presId="urn:microsoft.com/office/officeart/2008/layout/RadialCluster"/>
    <dgm:cxn modelId="{32703A75-3BBF-4A96-944D-56ED4AD1F7A9}" type="presParOf" srcId="{19AC3028-174D-48CC-8C1E-1E6A84E46771}" destId="{F38ACCF8-E978-4C67-AA28-E967E3BE25DE}" srcOrd="0" destOrd="0" presId="urn:microsoft.com/office/officeart/2008/layout/RadialCluster"/>
    <dgm:cxn modelId="{99C05ECD-FFEC-4352-A352-F3ABA939BD80}" type="presParOf" srcId="{F38ACCF8-E978-4C67-AA28-E967E3BE25DE}" destId="{7C8B704F-5A14-4B4A-B783-E6E012C235E6}" srcOrd="0" destOrd="0" presId="urn:microsoft.com/office/officeart/2008/layout/RadialCluster"/>
    <dgm:cxn modelId="{57C31CD2-8103-4E26-9546-06F11E9E6C5C}" type="presParOf" srcId="{F38ACCF8-E978-4C67-AA28-E967E3BE25DE}" destId="{68D6C23F-1664-42B8-A3F9-32F8BF93D71A}" srcOrd="1" destOrd="0" presId="urn:microsoft.com/office/officeart/2008/layout/RadialCluster"/>
    <dgm:cxn modelId="{AD5E9EEE-16AD-4D5A-AAA1-2BF3CCEFD37F}" type="presParOf" srcId="{F38ACCF8-E978-4C67-AA28-E967E3BE25DE}" destId="{AC8ABE42-2A85-474B-B9D0-B7F17BAA0E17}" srcOrd="2" destOrd="0" presId="urn:microsoft.com/office/officeart/2008/layout/RadialCluster"/>
    <dgm:cxn modelId="{01658478-1A4B-4147-B99C-9AB4E11C986B}" type="presParOf" srcId="{F38ACCF8-E978-4C67-AA28-E967E3BE25DE}" destId="{0EC07334-C5C5-43F8-870F-A6BB4D8C3E5B}" srcOrd="3" destOrd="0" presId="urn:microsoft.com/office/officeart/2008/layout/RadialCluster"/>
    <dgm:cxn modelId="{2194ACCF-2927-461C-B27A-8D24D54856CE}" type="presParOf" srcId="{F38ACCF8-E978-4C67-AA28-E967E3BE25DE}" destId="{A17A9AE2-00DA-411C-9A3A-0E63D3B7A801}" srcOrd="4" destOrd="0" presId="urn:microsoft.com/office/officeart/2008/layout/RadialCluster"/>
    <dgm:cxn modelId="{B921A530-CFA9-47D7-BF08-ED8D59CACB33}" type="presParOf" srcId="{F38ACCF8-E978-4C67-AA28-E967E3BE25DE}" destId="{191319A3-F336-43FB-9BB7-2E92012F41F2}" srcOrd="5" destOrd="0" presId="urn:microsoft.com/office/officeart/2008/layout/RadialCluster"/>
    <dgm:cxn modelId="{2D248E2C-DA5F-45AE-AEBF-72FAAD51B227}" type="presParOf" srcId="{F38ACCF8-E978-4C67-AA28-E967E3BE25DE}" destId="{AF4E1552-569D-4E55-A476-A1DEAAD4AF57}" srcOrd="6" destOrd="0" presId="urn:microsoft.com/office/officeart/2008/layout/RadialCluster"/>
    <dgm:cxn modelId="{2773D462-19E2-4105-AE0C-DF1AB772F8E0}" type="presParOf" srcId="{F38ACCF8-E978-4C67-AA28-E967E3BE25DE}" destId="{2325B768-8F02-4F63-9B56-D5ED520EF742}" srcOrd="7" destOrd="0" presId="urn:microsoft.com/office/officeart/2008/layout/RadialCluster"/>
    <dgm:cxn modelId="{B473CC4E-097F-4C0D-8552-A7641CF0D906}" type="presParOf" srcId="{F38ACCF8-E978-4C67-AA28-E967E3BE25DE}" destId="{714BF101-0D8C-4497-9789-2CA872B30FBD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0F1BF5-7FF5-40F4-9B42-C695AD5E87D1}" type="doc">
      <dgm:prSet loTypeId="urn:microsoft.com/office/officeart/2008/layout/RadialCluster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A5AFA4CD-C223-4CF9-BD3F-2C24F66594D3}">
      <dgm:prSet phldrT="[Text]"/>
      <dgm:spPr/>
      <dgm:t>
        <a:bodyPr/>
        <a:lstStyle/>
        <a:p>
          <a:r>
            <a:rPr lang="en-US" altLang="zh-TW" dirty="0" smtClean="0"/>
            <a:t>M340</a:t>
          </a:r>
          <a:endParaRPr lang="zh-TW" altLang="en-US" dirty="0"/>
        </a:p>
      </dgm:t>
    </dgm:pt>
    <dgm:pt modelId="{B742135C-8A74-452B-8A9B-58C2D9F4055D}" type="par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B2694312-4348-4A9D-8A4E-E127114B9891}" type="sibTrans" cxnId="{FA18F98F-7EAE-431C-9598-119EBEDB8363}">
      <dgm:prSet/>
      <dgm:spPr/>
      <dgm:t>
        <a:bodyPr/>
        <a:lstStyle/>
        <a:p>
          <a:endParaRPr lang="zh-TW" altLang="en-US"/>
        </a:p>
      </dgm:t>
    </dgm:pt>
    <dgm:pt modelId="{C7CED6C4-B984-4A8D-815E-A4A0B8BC1726}">
      <dgm:prSet phldrT="[Text]"/>
      <dgm:spPr/>
      <dgm:t>
        <a:bodyPr/>
        <a:lstStyle/>
        <a:p>
          <a:r>
            <a:rPr lang="en-US" altLang="zh-TW" dirty="0" smtClean="0"/>
            <a:t>MFC</a:t>
          </a:r>
          <a:endParaRPr lang="zh-TW" altLang="en-US" dirty="0"/>
        </a:p>
      </dgm:t>
    </dgm:pt>
    <dgm:pt modelId="{EE60C5DB-70DA-4176-A2C9-0EBD437AA23C}" type="par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24D95B82-46EB-4B66-A740-09DAEF3971FA}" type="sibTrans" cxnId="{9B3A00EE-2433-4342-8A72-9A7FABC6F203}">
      <dgm:prSet/>
      <dgm:spPr/>
      <dgm:t>
        <a:bodyPr/>
        <a:lstStyle/>
        <a:p>
          <a:endParaRPr lang="zh-TW" altLang="en-US"/>
        </a:p>
      </dgm:t>
    </dgm:pt>
    <dgm:pt modelId="{4561C5AE-B1F9-4C85-B187-FC2922702CE1}">
      <dgm:prSet phldrT="[Text]" custT="1"/>
      <dgm:spPr/>
      <dgm:t>
        <a:bodyPr/>
        <a:lstStyle/>
        <a:p>
          <a:r>
            <a:rPr lang="en-US" altLang="zh-TW" sz="2800" dirty="0" smtClean="0"/>
            <a:t>APC</a:t>
          </a:r>
          <a:endParaRPr lang="zh-TW" altLang="en-US" sz="3600" dirty="0"/>
        </a:p>
      </dgm:t>
    </dgm:pt>
    <dgm:pt modelId="{F76F9DA3-8112-43BA-B8C2-5A71F25F47B0}" type="parTrans" cxnId="{2231152A-E49F-4951-93F0-9C3D5D85ECAB}">
      <dgm:prSet/>
      <dgm:spPr/>
      <dgm:t>
        <a:bodyPr/>
        <a:lstStyle/>
        <a:p>
          <a:endParaRPr lang="zh-TW" altLang="en-US"/>
        </a:p>
      </dgm:t>
    </dgm:pt>
    <dgm:pt modelId="{BBE6EEAA-0F8E-466D-9761-337D11E569E2}" type="sibTrans" cxnId="{2231152A-E49F-4951-93F0-9C3D5D85ECAB}">
      <dgm:prSet/>
      <dgm:spPr/>
      <dgm:t>
        <a:bodyPr/>
        <a:lstStyle/>
        <a:p>
          <a:endParaRPr lang="zh-TW" altLang="en-US"/>
        </a:p>
      </dgm:t>
    </dgm:pt>
    <dgm:pt modelId="{AC5CF263-9E44-4AAC-8695-ED15B57BA32A}">
      <dgm:prSet phldrT="[Text]"/>
      <dgm:spPr/>
      <dgm:t>
        <a:bodyPr/>
        <a:lstStyle/>
        <a:p>
          <a:r>
            <a:rPr lang="en-US" altLang="zh-TW" dirty="0" smtClean="0"/>
            <a:t>PUMP &amp;  PRESSURE</a:t>
          </a:r>
          <a:endParaRPr lang="zh-TW" altLang="en-US" dirty="0"/>
        </a:p>
      </dgm:t>
    </dgm:pt>
    <dgm:pt modelId="{28057D63-05B7-425E-8FD0-5854BB429FCA}" type="parTrans" cxnId="{579AADAE-9AB5-4BEC-8E90-E1A67B960D69}">
      <dgm:prSet/>
      <dgm:spPr/>
      <dgm:t>
        <a:bodyPr/>
        <a:lstStyle/>
        <a:p>
          <a:endParaRPr lang="zh-TW" altLang="en-US"/>
        </a:p>
      </dgm:t>
    </dgm:pt>
    <dgm:pt modelId="{2B82C9C4-73F4-46CB-9819-C4ECC1AA6A53}" type="sibTrans" cxnId="{579AADAE-9AB5-4BEC-8E90-E1A67B960D69}">
      <dgm:prSet/>
      <dgm:spPr/>
      <dgm:t>
        <a:bodyPr/>
        <a:lstStyle/>
        <a:p>
          <a:endParaRPr lang="zh-TW" altLang="en-US"/>
        </a:p>
      </dgm:t>
    </dgm:pt>
    <dgm:pt modelId="{67DA0820-FE22-4104-B513-584A5E32431D}">
      <dgm:prSet phldrT="[Text]"/>
      <dgm:spPr>
        <a:solidFill>
          <a:srgbClr val="00B050"/>
        </a:solidFill>
      </dgm:spPr>
      <dgm:t>
        <a:bodyPr/>
        <a:lstStyle/>
        <a:p>
          <a:r>
            <a:rPr lang="en-US" altLang="zh-TW" dirty="0" smtClean="0"/>
            <a:t>VALVE</a:t>
          </a:r>
          <a:endParaRPr lang="zh-TW" altLang="en-US" dirty="0"/>
        </a:p>
      </dgm:t>
    </dgm:pt>
    <dgm:pt modelId="{5EEC74CB-43E6-4B53-B85F-1589D3872772}" type="par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26C310A0-AD43-4A2E-B3C8-4D4AFE72A89A}" type="sibTrans" cxnId="{540A7B38-DC96-4330-B2E4-BB0473CE98D8}">
      <dgm:prSet/>
      <dgm:spPr/>
      <dgm:t>
        <a:bodyPr/>
        <a:lstStyle/>
        <a:p>
          <a:endParaRPr lang="zh-TW" altLang="en-US"/>
        </a:p>
      </dgm:t>
    </dgm:pt>
    <dgm:pt modelId="{A387A41C-E440-4F06-B8B8-C163A76E0FA9}">
      <dgm:prSet phldrT="[Text]"/>
      <dgm:spPr/>
      <dgm:t>
        <a:bodyPr/>
        <a:lstStyle/>
        <a:p>
          <a:r>
            <a:rPr lang="en-US" altLang="zh-TW" dirty="0" smtClean="0"/>
            <a:t>ALARM</a:t>
          </a:r>
          <a:endParaRPr lang="zh-TW" altLang="en-US" dirty="0"/>
        </a:p>
      </dgm:t>
    </dgm:pt>
    <dgm:pt modelId="{9E894758-4669-4F49-99CE-953777714188}" type="par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7495126F-3BF0-4915-BD5D-A1F8C44470C7}" type="sibTrans" cxnId="{7FB05898-2143-4FD6-B743-6BCC6171B5F0}">
      <dgm:prSet/>
      <dgm:spPr/>
      <dgm:t>
        <a:bodyPr/>
        <a:lstStyle/>
        <a:p>
          <a:endParaRPr lang="zh-TW" altLang="en-US"/>
        </a:p>
      </dgm:t>
    </dgm:pt>
    <dgm:pt modelId="{19AC3028-174D-48CC-8C1E-1E6A84E46771}" type="pres">
      <dgm:prSet presAssocID="{6E0F1BF5-7FF5-40F4-9B42-C695AD5E87D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F38ACCF8-E978-4C67-AA28-E967E3BE25DE}" type="pres">
      <dgm:prSet presAssocID="{A5AFA4CD-C223-4CF9-BD3F-2C24F66594D3}" presName="singleCycle" presStyleCnt="0"/>
      <dgm:spPr/>
    </dgm:pt>
    <dgm:pt modelId="{7C8B704F-5A14-4B4A-B783-E6E012C235E6}" type="pres">
      <dgm:prSet presAssocID="{A5AFA4CD-C223-4CF9-BD3F-2C24F66594D3}" presName="singleCenter" presStyleLbl="node1" presStyleIdx="0" presStyleCnt="6" custLinFactNeighborX="-57670" custLinFactNeighborY="-8">
        <dgm:presLayoutVars>
          <dgm:chMax val="7"/>
          <dgm:chPref val="7"/>
        </dgm:presLayoutVars>
      </dgm:prSet>
      <dgm:spPr/>
      <dgm:t>
        <a:bodyPr/>
        <a:lstStyle/>
        <a:p>
          <a:endParaRPr lang="zh-TW" altLang="en-US"/>
        </a:p>
      </dgm:t>
    </dgm:pt>
    <dgm:pt modelId="{68D6C23F-1664-42B8-A3F9-32F8BF93D71A}" type="pres">
      <dgm:prSet presAssocID="{EE60C5DB-70DA-4176-A2C9-0EBD437AA23C}" presName="Name56" presStyleLbl="parChTrans1D2" presStyleIdx="0" presStyleCnt="5"/>
      <dgm:spPr/>
      <dgm:t>
        <a:bodyPr/>
        <a:lstStyle/>
        <a:p>
          <a:endParaRPr lang="zh-TW" altLang="en-US"/>
        </a:p>
      </dgm:t>
    </dgm:pt>
    <dgm:pt modelId="{AC8ABE42-2A85-474B-B9D0-B7F17BAA0E17}" type="pres">
      <dgm:prSet presAssocID="{C7CED6C4-B984-4A8D-815E-A4A0B8BC1726}" presName="text0" presStyleLbl="node1" presStyleIdx="1" presStyleCnt="6" custRadScaleRad="97747" custRadScaleInc="-85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BAAF18-D5BF-47A0-9B00-D9FA9FEB9814}" type="pres">
      <dgm:prSet presAssocID="{F76F9DA3-8112-43BA-B8C2-5A71F25F47B0}" presName="Name56" presStyleLbl="parChTrans1D2" presStyleIdx="1" presStyleCnt="5"/>
      <dgm:spPr/>
      <dgm:t>
        <a:bodyPr/>
        <a:lstStyle/>
        <a:p>
          <a:endParaRPr lang="zh-TW" altLang="en-US"/>
        </a:p>
      </dgm:t>
    </dgm:pt>
    <dgm:pt modelId="{E7D505A2-F679-4638-B6AF-4C9C9451ABED}" type="pres">
      <dgm:prSet presAssocID="{4561C5AE-B1F9-4C85-B187-FC2922702CE1}" presName="text0" presStyleLbl="node1" presStyleIdx="2" presStyleCnt="6" custRadScaleRad="71495" custRadScaleInc="18692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A6ED10-D0A5-4041-881E-192B638CCBD0}" type="pres">
      <dgm:prSet presAssocID="{28057D63-05B7-425E-8FD0-5854BB429FCA}" presName="Name56" presStyleLbl="parChTrans1D2" presStyleIdx="2" presStyleCnt="5"/>
      <dgm:spPr/>
      <dgm:t>
        <a:bodyPr/>
        <a:lstStyle/>
        <a:p>
          <a:endParaRPr lang="zh-TW" altLang="en-US"/>
        </a:p>
      </dgm:t>
    </dgm:pt>
    <dgm:pt modelId="{00043756-60E9-4761-85B2-0CF7E66FA9CA}" type="pres">
      <dgm:prSet presAssocID="{AC5CF263-9E44-4AAC-8695-ED15B57BA32A}" presName="text0" presStyleLbl="node1" presStyleIdx="3" presStyleCnt="6" custRadScaleRad="88086" custRadScaleInc="10949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C07334-C5C5-43F8-870F-A6BB4D8C3E5B}" type="pres">
      <dgm:prSet presAssocID="{9E894758-4669-4F49-99CE-953777714188}" presName="Name56" presStyleLbl="parChTrans1D2" presStyleIdx="3" presStyleCnt="5"/>
      <dgm:spPr/>
      <dgm:t>
        <a:bodyPr/>
        <a:lstStyle/>
        <a:p>
          <a:endParaRPr lang="zh-TW" altLang="en-US"/>
        </a:p>
      </dgm:t>
    </dgm:pt>
    <dgm:pt modelId="{A17A9AE2-00DA-411C-9A3A-0E63D3B7A801}" type="pres">
      <dgm:prSet presAssocID="{A387A41C-E440-4F06-B8B8-C163A76E0FA9}" presName="text0" presStyleLbl="node1" presStyleIdx="4" presStyleCnt="6" custRadScaleRad="70105" custRadScaleInc="-35210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319A3-F336-43FB-9BB7-2E92012F41F2}" type="pres">
      <dgm:prSet presAssocID="{5EEC74CB-43E6-4B53-B85F-1589D3872772}" presName="Name56" presStyleLbl="parChTrans1D2" presStyleIdx="4" presStyleCnt="5"/>
      <dgm:spPr/>
      <dgm:t>
        <a:bodyPr/>
        <a:lstStyle/>
        <a:p>
          <a:endParaRPr lang="zh-TW" altLang="en-US"/>
        </a:p>
      </dgm:t>
    </dgm:pt>
    <dgm:pt modelId="{AF4E1552-569D-4E55-A476-A1DEAAD4AF57}" type="pres">
      <dgm:prSet presAssocID="{67DA0820-FE22-4104-B513-584A5E32431D}" presName="text0" presStyleLbl="node1" presStyleIdx="5" presStyleCnt="6" custRadScaleRad="68345" custRadScaleInc="30946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DFD5210-8973-4271-AB30-BC9857D22CB3}" type="presOf" srcId="{28057D63-05B7-425E-8FD0-5854BB429FCA}" destId="{BCA6ED10-D0A5-4041-881E-192B638CCBD0}" srcOrd="0" destOrd="0" presId="urn:microsoft.com/office/officeart/2008/layout/RadialCluster"/>
    <dgm:cxn modelId="{75C7593F-3A3B-4A15-BD58-79ED62A4CF02}" type="presOf" srcId="{C7CED6C4-B984-4A8D-815E-A4A0B8BC1726}" destId="{AC8ABE42-2A85-474B-B9D0-B7F17BAA0E17}" srcOrd="0" destOrd="0" presId="urn:microsoft.com/office/officeart/2008/layout/RadialCluster"/>
    <dgm:cxn modelId="{9B3A00EE-2433-4342-8A72-9A7FABC6F203}" srcId="{A5AFA4CD-C223-4CF9-BD3F-2C24F66594D3}" destId="{C7CED6C4-B984-4A8D-815E-A4A0B8BC1726}" srcOrd="0" destOrd="0" parTransId="{EE60C5DB-70DA-4176-A2C9-0EBD437AA23C}" sibTransId="{24D95B82-46EB-4B66-A740-09DAEF3971FA}"/>
    <dgm:cxn modelId="{579AADAE-9AB5-4BEC-8E90-E1A67B960D69}" srcId="{A5AFA4CD-C223-4CF9-BD3F-2C24F66594D3}" destId="{AC5CF263-9E44-4AAC-8695-ED15B57BA32A}" srcOrd="2" destOrd="0" parTransId="{28057D63-05B7-425E-8FD0-5854BB429FCA}" sibTransId="{2B82C9C4-73F4-46CB-9819-C4ECC1AA6A53}"/>
    <dgm:cxn modelId="{7FB05898-2143-4FD6-B743-6BCC6171B5F0}" srcId="{A5AFA4CD-C223-4CF9-BD3F-2C24F66594D3}" destId="{A387A41C-E440-4F06-B8B8-C163A76E0FA9}" srcOrd="3" destOrd="0" parTransId="{9E894758-4669-4F49-99CE-953777714188}" sibTransId="{7495126F-3BF0-4915-BD5D-A1F8C44470C7}"/>
    <dgm:cxn modelId="{695B82B9-9F58-4F9B-BA1C-57D975D0F399}" type="presOf" srcId="{F76F9DA3-8112-43BA-B8C2-5A71F25F47B0}" destId="{B4BAAF18-D5BF-47A0-9B00-D9FA9FEB9814}" srcOrd="0" destOrd="0" presId="urn:microsoft.com/office/officeart/2008/layout/RadialCluster"/>
    <dgm:cxn modelId="{2231152A-E49F-4951-93F0-9C3D5D85ECAB}" srcId="{A5AFA4CD-C223-4CF9-BD3F-2C24F66594D3}" destId="{4561C5AE-B1F9-4C85-B187-FC2922702CE1}" srcOrd="1" destOrd="0" parTransId="{F76F9DA3-8112-43BA-B8C2-5A71F25F47B0}" sibTransId="{BBE6EEAA-0F8E-466D-9761-337D11E569E2}"/>
    <dgm:cxn modelId="{1240E260-3384-4236-B3D9-E5BBCFB2DF71}" type="presOf" srcId="{A387A41C-E440-4F06-B8B8-C163A76E0FA9}" destId="{A17A9AE2-00DA-411C-9A3A-0E63D3B7A801}" srcOrd="0" destOrd="0" presId="urn:microsoft.com/office/officeart/2008/layout/RadialCluster"/>
    <dgm:cxn modelId="{D5FE5FA3-725A-4F21-823E-1C5E5A510DF8}" type="presOf" srcId="{9E894758-4669-4F49-99CE-953777714188}" destId="{0EC07334-C5C5-43F8-870F-A6BB4D8C3E5B}" srcOrd="0" destOrd="0" presId="urn:microsoft.com/office/officeart/2008/layout/RadialCluster"/>
    <dgm:cxn modelId="{F4785E80-E3D4-4B31-869B-DD15497F4F71}" type="presOf" srcId="{67DA0820-FE22-4104-B513-584A5E32431D}" destId="{AF4E1552-569D-4E55-A476-A1DEAAD4AF57}" srcOrd="0" destOrd="0" presId="urn:microsoft.com/office/officeart/2008/layout/RadialCluster"/>
    <dgm:cxn modelId="{FA18F98F-7EAE-431C-9598-119EBEDB8363}" srcId="{6E0F1BF5-7FF5-40F4-9B42-C695AD5E87D1}" destId="{A5AFA4CD-C223-4CF9-BD3F-2C24F66594D3}" srcOrd="0" destOrd="0" parTransId="{B742135C-8A74-452B-8A9B-58C2D9F4055D}" sibTransId="{B2694312-4348-4A9D-8A4E-E127114B9891}"/>
    <dgm:cxn modelId="{13573087-C8F2-423E-9845-4E473EBC912B}" type="presOf" srcId="{4561C5AE-B1F9-4C85-B187-FC2922702CE1}" destId="{E7D505A2-F679-4638-B6AF-4C9C9451ABED}" srcOrd="0" destOrd="0" presId="urn:microsoft.com/office/officeart/2008/layout/RadialCluster"/>
    <dgm:cxn modelId="{26B5C481-F511-46F0-ACAB-1DFBBB1CA1F7}" type="presOf" srcId="{6E0F1BF5-7FF5-40F4-9B42-C695AD5E87D1}" destId="{19AC3028-174D-48CC-8C1E-1E6A84E46771}" srcOrd="0" destOrd="0" presId="urn:microsoft.com/office/officeart/2008/layout/RadialCluster"/>
    <dgm:cxn modelId="{E5076462-F9B2-4EC3-90EF-9F40DE292506}" type="presOf" srcId="{5EEC74CB-43E6-4B53-B85F-1589D3872772}" destId="{191319A3-F336-43FB-9BB7-2E92012F41F2}" srcOrd="0" destOrd="0" presId="urn:microsoft.com/office/officeart/2008/layout/RadialCluster"/>
    <dgm:cxn modelId="{B689167D-F4DF-47CC-8664-CB89FC09D044}" type="presOf" srcId="{AC5CF263-9E44-4AAC-8695-ED15B57BA32A}" destId="{00043756-60E9-4761-85B2-0CF7E66FA9CA}" srcOrd="0" destOrd="0" presId="urn:microsoft.com/office/officeart/2008/layout/RadialCluster"/>
    <dgm:cxn modelId="{540A7B38-DC96-4330-B2E4-BB0473CE98D8}" srcId="{A5AFA4CD-C223-4CF9-BD3F-2C24F66594D3}" destId="{67DA0820-FE22-4104-B513-584A5E32431D}" srcOrd="4" destOrd="0" parTransId="{5EEC74CB-43E6-4B53-B85F-1589D3872772}" sibTransId="{26C310A0-AD43-4A2E-B3C8-4D4AFE72A89A}"/>
    <dgm:cxn modelId="{A57EF9C1-3473-416C-9623-BF3FA682650E}" type="presOf" srcId="{EE60C5DB-70DA-4176-A2C9-0EBD437AA23C}" destId="{68D6C23F-1664-42B8-A3F9-32F8BF93D71A}" srcOrd="0" destOrd="0" presId="urn:microsoft.com/office/officeart/2008/layout/RadialCluster"/>
    <dgm:cxn modelId="{67B38C2A-43C5-4B58-B3C6-A6EDB0B1B28C}" type="presOf" srcId="{A5AFA4CD-C223-4CF9-BD3F-2C24F66594D3}" destId="{7C8B704F-5A14-4B4A-B783-E6E012C235E6}" srcOrd="0" destOrd="0" presId="urn:microsoft.com/office/officeart/2008/layout/RadialCluster"/>
    <dgm:cxn modelId="{33E09DCB-054F-4630-9353-F092B226E8CB}" type="presParOf" srcId="{19AC3028-174D-48CC-8C1E-1E6A84E46771}" destId="{F38ACCF8-E978-4C67-AA28-E967E3BE25DE}" srcOrd="0" destOrd="0" presId="urn:microsoft.com/office/officeart/2008/layout/RadialCluster"/>
    <dgm:cxn modelId="{EFCE9F3C-DCCF-4D7B-A668-D43DE322CBDB}" type="presParOf" srcId="{F38ACCF8-E978-4C67-AA28-E967E3BE25DE}" destId="{7C8B704F-5A14-4B4A-B783-E6E012C235E6}" srcOrd="0" destOrd="0" presId="urn:microsoft.com/office/officeart/2008/layout/RadialCluster"/>
    <dgm:cxn modelId="{0002C3A7-807E-436C-B801-8EE4B8D4E688}" type="presParOf" srcId="{F38ACCF8-E978-4C67-AA28-E967E3BE25DE}" destId="{68D6C23F-1664-42B8-A3F9-32F8BF93D71A}" srcOrd="1" destOrd="0" presId="urn:microsoft.com/office/officeart/2008/layout/RadialCluster"/>
    <dgm:cxn modelId="{8BC6A84A-88D3-4A32-8AC0-AE3F4977E919}" type="presParOf" srcId="{F38ACCF8-E978-4C67-AA28-E967E3BE25DE}" destId="{AC8ABE42-2A85-474B-B9D0-B7F17BAA0E17}" srcOrd="2" destOrd="0" presId="urn:microsoft.com/office/officeart/2008/layout/RadialCluster"/>
    <dgm:cxn modelId="{03438390-911E-4698-B3DE-8A2BF2FC17A1}" type="presParOf" srcId="{F38ACCF8-E978-4C67-AA28-E967E3BE25DE}" destId="{B4BAAF18-D5BF-47A0-9B00-D9FA9FEB9814}" srcOrd="3" destOrd="0" presId="urn:microsoft.com/office/officeart/2008/layout/RadialCluster"/>
    <dgm:cxn modelId="{3C4D5D9C-6B01-46F1-A084-B29454C7CAE9}" type="presParOf" srcId="{F38ACCF8-E978-4C67-AA28-E967E3BE25DE}" destId="{E7D505A2-F679-4638-B6AF-4C9C9451ABED}" srcOrd="4" destOrd="0" presId="urn:microsoft.com/office/officeart/2008/layout/RadialCluster"/>
    <dgm:cxn modelId="{C90A7EE6-A5F4-4666-A686-A8689A15A276}" type="presParOf" srcId="{F38ACCF8-E978-4C67-AA28-E967E3BE25DE}" destId="{BCA6ED10-D0A5-4041-881E-192B638CCBD0}" srcOrd="5" destOrd="0" presId="urn:microsoft.com/office/officeart/2008/layout/RadialCluster"/>
    <dgm:cxn modelId="{8A99707A-BB87-4FA7-A245-1542815C4CF1}" type="presParOf" srcId="{F38ACCF8-E978-4C67-AA28-E967E3BE25DE}" destId="{00043756-60E9-4761-85B2-0CF7E66FA9CA}" srcOrd="6" destOrd="0" presId="urn:microsoft.com/office/officeart/2008/layout/RadialCluster"/>
    <dgm:cxn modelId="{7545C36A-F50D-4054-ACA8-FD8C68888CFE}" type="presParOf" srcId="{F38ACCF8-E978-4C67-AA28-E967E3BE25DE}" destId="{0EC07334-C5C5-43F8-870F-A6BB4D8C3E5B}" srcOrd="7" destOrd="0" presId="urn:microsoft.com/office/officeart/2008/layout/RadialCluster"/>
    <dgm:cxn modelId="{33353CCE-F434-4C33-A306-A609C35F5720}" type="presParOf" srcId="{F38ACCF8-E978-4C67-AA28-E967E3BE25DE}" destId="{A17A9AE2-00DA-411C-9A3A-0E63D3B7A801}" srcOrd="8" destOrd="0" presId="urn:microsoft.com/office/officeart/2008/layout/RadialCluster"/>
    <dgm:cxn modelId="{0F29DDD1-BDC9-42A2-B947-A1CEC809E4B8}" type="presParOf" srcId="{F38ACCF8-E978-4C67-AA28-E967E3BE25DE}" destId="{191319A3-F336-43FB-9BB7-2E92012F41F2}" srcOrd="9" destOrd="0" presId="urn:microsoft.com/office/officeart/2008/layout/RadialCluster"/>
    <dgm:cxn modelId="{FB9D3350-0CCF-46E4-8C10-1B26D057110C}" type="presParOf" srcId="{F38ACCF8-E978-4C67-AA28-E967E3BE25DE}" destId="{AF4E1552-569D-4E55-A476-A1DEAAD4AF57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6BB7-779A-4C4E-AC5A-7CD59775E246}">
      <dsp:nvSpPr>
        <dsp:cNvPr id="0" name=""/>
        <dsp:cNvSpPr/>
      </dsp:nvSpPr>
      <dsp:spPr>
        <a:xfrm>
          <a:off x="3856" y="1851000"/>
          <a:ext cx="1987664" cy="993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 dirty="0" smtClean="0"/>
            <a:t>FURNACE</a:t>
          </a:r>
          <a:endParaRPr lang="zh-TW" altLang="en-US" sz="3800" kern="1200" dirty="0"/>
        </a:p>
      </dsp:txBody>
      <dsp:txXfrm>
        <a:off x="32964" y="1880108"/>
        <a:ext cx="1929448" cy="935616"/>
      </dsp:txXfrm>
    </dsp:sp>
    <dsp:sp modelId="{DC716428-58DE-4D60-8026-4C28B633211F}">
      <dsp:nvSpPr>
        <dsp:cNvPr id="0" name=""/>
        <dsp:cNvSpPr/>
      </dsp:nvSpPr>
      <dsp:spPr>
        <a:xfrm rot="18715025">
          <a:off x="1793993" y="1887629"/>
          <a:ext cx="1190121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1190121" y="1749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359301" y="1875371"/>
        <a:ext cx="59506" cy="59506"/>
      </dsp:txXfrm>
    </dsp:sp>
    <dsp:sp modelId="{77E065EB-A8FD-490D-9706-1E9FD37D5E85}">
      <dsp:nvSpPr>
        <dsp:cNvPr id="0" name=""/>
        <dsp:cNvSpPr/>
      </dsp:nvSpPr>
      <dsp:spPr>
        <a:xfrm>
          <a:off x="2786587" y="965416"/>
          <a:ext cx="1987664" cy="993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微軟正黑體" pitchFamily="34" charset="-120"/>
              <a:ea typeface="微軟正黑體" pitchFamily="34" charset="-120"/>
            </a:rPr>
            <a:t>AP</a:t>
          </a:r>
          <a:r>
            <a:rPr lang="zh-TW" altLang="en-US" sz="3200" kern="1200" dirty="0" smtClean="0">
              <a:latin typeface="微軟正黑體" pitchFamily="34" charset="-120"/>
              <a:ea typeface="微軟正黑體" pitchFamily="34" charset="-120"/>
            </a:rPr>
            <a:t>管</a:t>
          </a:r>
          <a:endParaRPr lang="zh-TW" altLang="en-US" sz="32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815695" y="994524"/>
        <a:ext cx="1929448" cy="935616"/>
      </dsp:txXfrm>
    </dsp:sp>
    <dsp:sp modelId="{E1DCB78B-0D36-4C14-B860-9951E664B966}">
      <dsp:nvSpPr>
        <dsp:cNvPr id="0" name=""/>
        <dsp:cNvSpPr/>
      </dsp:nvSpPr>
      <dsp:spPr>
        <a:xfrm rot="20225939">
          <a:off x="4740237" y="1276904"/>
          <a:ext cx="863096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863096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50207" y="1272822"/>
        <a:ext cx="43154" cy="43154"/>
      </dsp:txXfrm>
    </dsp:sp>
    <dsp:sp modelId="{CD334747-6781-4526-B78B-BFA8081C2D01}">
      <dsp:nvSpPr>
        <dsp:cNvPr id="0" name=""/>
        <dsp:cNvSpPr/>
      </dsp:nvSpPr>
      <dsp:spPr>
        <a:xfrm>
          <a:off x="5569318" y="859653"/>
          <a:ext cx="1987664" cy="53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smtClean="0">
              <a:latin typeface="微軟正黑體" pitchFamily="34" charset="-120"/>
              <a:ea typeface="微軟正黑體" pitchFamily="34" charset="-120"/>
            </a:rPr>
            <a:t>氧化管 </a:t>
          </a:r>
          <a:r>
            <a:rPr lang="en-US" altLang="zh-TW" sz="2800" kern="12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40</a:t>
          </a:r>
          <a:endParaRPr lang="zh-TW" altLang="en-US" sz="28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4947" y="875282"/>
        <a:ext cx="1956406" cy="502370"/>
      </dsp:txXfrm>
    </dsp:sp>
    <dsp:sp modelId="{B26554B5-993F-476A-B662-EADACAF3B97F}">
      <dsp:nvSpPr>
        <dsp:cNvPr id="0" name=""/>
        <dsp:cNvSpPr/>
      </dsp:nvSpPr>
      <dsp:spPr>
        <a:xfrm rot="1394140">
          <a:off x="4739162" y="1615513"/>
          <a:ext cx="865246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865246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50154" y="1611377"/>
        <a:ext cx="43262" cy="43262"/>
      </dsp:txXfrm>
    </dsp:sp>
    <dsp:sp modelId="{5FC2BC08-B392-4824-868D-7FBDED45B572}">
      <dsp:nvSpPr>
        <dsp:cNvPr id="0" name=""/>
        <dsp:cNvSpPr/>
      </dsp:nvSpPr>
      <dsp:spPr>
        <a:xfrm>
          <a:off x="5569318" y="1542356"/>
          <a:ext cx="1987664" cy="522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smtClean="0">
              <a:latin typeface="微軟正黑體" pitchFamily="34" charset="-120"/>
              <a:ea typeface="微軟正黑體" pitchFamily="34" charset="-120"/>
            </a:rPr>
            <a:t>POCL3 </a:t>
          </a:r>
          <a:r>
            <a:rPr lang="en-US" altLang="zh-TW" sz="2800" kern="12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3</a:t>
          </a:r>
          <a:endParaRPr lang="zh-TW" altLang="en-US" sz="28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4626" y="1557664"/>
        <a:ext cx="1957048" cy="492040"/>
      </dsp:txXfrm>
    </dsp:sp>
    <dsp:sp modelId="{A66EE309-06EF-4185-89AE-9911CFCF72E8}">
      <dsp:nvSpPr>
        <dsp:cNvPr id="0" name=""/>
        <dsp:cNvSpPr/>
      </dsp:nvSpPr>
      <dsp:spPr>
        <a:xfrm rot="3705720">
          <a:off x="1522173" y="3115236"/>
          <a:ext cx="1781665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1781665" y="1749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2368464" y="3088189"/>
        <a:ext cx="89083" cy="89083"/>
      </dsp:txXfrm>
    </dsp:sp>
    <dsp:sp modelId="{AE4E6B6E-B57E-419E-8AB5-AD4C7329356D}">
      <dsp:nvSpPr>
        <dsp:cNvPr id="0" name=""/>
        <dsp:cNvSpPr/>
      </dsp:nvSpPr>
      <dsp:spPr>
        <a:xfrm>
          <a:off x="2834490" y="3420629"/>
          <a:ext cx="1987664" cy="993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微軟正黑體" pitchFamily="34" charset="-120"/>
              <a:ea typeface="微軟正黑體" pitchFamily="34" charset="-120"/>
            </a:rPr>
            <a:t>LP</a:t>
          </a:r>
          <a:r>
            <a:rPr lang="zh-TW" altLang="en-US" sz="3200" kern="1200" dirty="0" smtClean="0">
              <a:latin typeface="微軟正黑體" pitchFamily="34" charset="-120"/>
              <a:ea typeface="微軟正黑體" pitchFamily="34" charset="-120"/>
            </a:rPr>
            <a:t>管</a:t>
          </a:r>
          <a:endParaRPr lang="zh-TW" altLang="en-US" sz="32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863598" y="3449737"/>
        <a:ext cx="1929448" cy="935616"/>
      </dsp:txXfrm>
    </dsp:sp>
    <dsp:sp modelId="{547CA16A-F569-4610-8B11-C4803B96A955}">
      <dsp:nvSpPr>
        <dsp:cNvPr id="0" name=""/>
        <dsp:cNvSpPr/>
      </dsp:nvSpPr>
      <dsp:spPr>
        <a:xfrm rot="17871788">
          <a:off x="4396394" y="3193379"/>
          <a:ext cx="1598685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1598685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55769" y="3170907"/>
        <a:ext cx="79934" cy="79934"/>
      </dsp:txXfrm>
    </dsp:sp>
    <dsp:sp modelId="{1D4EE95F-1264-40DB-957C-ECA24659F308}">
      <dsp:nvSpPr>
        <dsp:cNvPr id="0" name=""/>
        <dsp:cNvSpPr/>
      </dsp:nvSpPr>
      <dsp:spPr>
        <a:xfrm>
          <a:off x="5569318" y="2214087"/>
          <a:ext cx="1987664" cy="5802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smtClean="0">
              <a:latin typeface="微軟正黑體" pitchFamily="34" charset="-120"/>
              <a:ea typeface="微軟正黑體" pitchFamily="34" charset="-120"/>
            </a:rPr>
            <a:t>NITRIDE </a:t>
          </a:r>
          <a:r>
            <a:rPr lang="en-US" altLang="zh-TW" sz="2400" kern="120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7</a:t>
          </a:r>
          <a:endParaRPr lang="zh-TW" altLang="en-US" sz="24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6312" y="2231081"/>
        <a:ext cx="1953676" cy="546241"/>
      </dsp:txXfrm>
    </dsp:sp>
    <dsp:sp modelId="{237FFE4F-2691-4283-8B19-34B3E0F2560F}">
      <dsp:nvSpPr>
        <dsp:cNvPr id="0" name=""/>
        <dsp:cNvSpPr/>
      </dsp:nvSpPr>
      <dsp:spPr>
        <a:xfrm rot="19051524">
          <a:off x="4689238" y="3558031"/>
          <a:ext cx="1012997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1012997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70411" y="3550201"/>
        <a:ext cx="50649" cy="50649"/>
      </dsp:txXfrm>
    </dsp:sp>
    <dsp:sp modelId="{E07AB688-19C0-4866-80E8-39497278C488}">
      <dsp:nvSpPr>
        <dsp:cNvPr id="0" name=""/>
        <dsp:cNvSpPr/>
      </dsp:nvSpPr>
      <dsp:spPr>
        <a:xfrm>
          <a:off x="5569318" y="2943391"/>
          <a:ext cx="1987664" cy="5802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latin typeface="微軟正黑體" pitchFamily="34" charset="-120"/>
              <a:ea typeface="微軟正黑體" pitchFamily="34" charset="-120"/>
            </a:rPr>
            <a:t>TEOS </a:t>
          </a:r>
          <a:r>
            <a:rPr lang="en-US" altLang="zh-TW" sz="2400" kern="1200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7</a:t>
          </a:r>
          <a:endParaRPr lang="zh-TW" altLang="en-US" sz="24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6312" y="2960385"/>
        <a:ext cx="1953676" cy="546241"/>
      </dsp:txXfrm>
    </dsp:sp>
    <dsp:sp modelId="{D0AB087E-A825-4106-9497-001387FF8E3A}">
      <dsp:nvSpPr>
        <dsp:cNvPr id="0" name=""/>
        <dsp:cNvSpPr/>
      </dsp:nvSpPr>
      <dsp:spPr>
        <a:xfrm rot="207986">
          <a:off x="4821470" y="3922680"/>
          <a:ext cx="748532" cy="34990"/>
        </a:xfrm>
        <a:custGeom>
          <a:avLst/>
          <a:gdLst/>
          <a:ahLst/>
          <a:cxnLst/>
          <a:rect l="0" t="0" r="0" b="0"/>
          <a:pathLst>
            <a:path>
              <a:moveTo>
                <a:pt x="0" y="17495"/>
              </a:moveTo>
              <a:lnTo>
                <a:pt x="748532" y="1749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177023" y="3921462"/>
        <a:ext cx="37426" cy="37426"/>
      </dsp:txXfrm>
    </dsp:sp>
    <dsp:sp modelId="{FDDBCFED-5CD9-4D7F-BC10-7A8EF2A839D9}">
      <dsp:nvSpPr>
        <dsp:cNvPr id="0" name=""/>
        <dsp:cNvSpPr/>
      </dsp:nvSpPr>
      <dsp:spPr>
        <a:xfrm>
          <a:off x="5569318" y="3672695"/>
          <a:ext cx="1987664" cy="580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latin typeface="微軟正黑體" pitchFamily="34" charset="-120"/>
              <a:ea typeface="微軟正黑體" pitchFamily="34" charset="-120"/>
            </a:rPr>
            <a:t>POLY </a:t>
          </a:r>
          <a:r>
            <a:rPr lang="en-US" altLang="zh-TW" sz="2400" kern="1200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rPr>
            <a:t>5</a:t>
          </a:r>
          <a:endParaRPr lang="zh-TW" altLang="en-US" sz="2400" kern="1200" dirty="0">
            <a:solidFill>
              <a:srgbClr val="7030A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586312" y="3689689"/>
        <a:ext cx="1953676" cy="5462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A429C-7B3A-40F1-BF51-593D4A5EED20}">
      <dsp:nvSpPr>
        <dsp:cNvPr id="0" name=""/>
        <dsp:cNvSpPr/>
      </dsp:nvSpPr>
      <dsp:spPr>
        <a:xfrm>
          <a:off x="1565791" y="2285871"/>
          <a:ext cx="1188896" cy="11888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M3100M3200</a:t>
          </a:r>
          <a:endParaRPr lang="zh-TW" altLang="en-US" sz="2000" kern="1200" dirty="0"/>
        </a:p>
      </dsp:txBody>
      <dsp:txXfrm>
        <a:off x="1739901" y="2459981"/>
        <a:ext cx="840676" cy="840676"/>
      </dsp:txXfrm>
    </dsp:sp>
    <dsp:sp modelId="{8A334686-8E3F-41D4-BBE1-E7BE8607C6C7}">
      <dsp:nvSpPr>
        <dsp:cNvPr id="0" name=""/>
        <dsp:cNvSpPr/>
      </dsp:nvSpPr>
      <dsp:spPr>
        <a:xfrm rot="16200000">
          <a:off x="1980422" y="2081288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51249" y="2097063"/>
        <a:ext cx="17981" cy="17981"/>
      </dsp:txXfrm>
    </dsp:sp>
    <dsp:sp modelId="{735BE3BB-52F1-499C-A819-6A2AC044F240}">
      <dsp:nvSpPr>
        <dsp:cNvPr id="0" name=""/>
        <dsp:cNvSpPr/>
      </dsp:nvSpPr>
      <dsp:spPr>
        <a:xfrm>
          <a:off x="1565791" y="737339"/>
          <a:ext cx="1188896" cy="118889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M120</a:t>
          </a:r>
          <a:endParaRPr lang="zh-TW" altLang="en-US" sz="2600" kern="1200" dirty="0"/>
        </a:p>
      </dsp:txBody>
      <dsp:txXfrm>
        <a:off x="1739901" y="911449"/>
        <a:ext cx="840676" cy="840676"/>
      </dsp:txXfrm>
    </dsp:sp>
    <dsp:sp modelId="{729F8D04-74EA-4FF1-A0F4-3E6A373516C6}">
      <dsp:nvSpPr>
        <dsp:cNvPr id="0" name=""/>
        <dsp:cNvSpPr/>
      </dsp:nvSpPr>
      <dsp:spPr>
        <a:xfrm>
          <a:off x="2754688" y="2855554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25515" y="2871329"/>
        <a:ext cx="17981" cy="17981"/>
      </dsp:txXfrm>
    </dsp:sp>
    <dsp:sp modelId="{18053E30-4510-4F86-A2B0-9149E6DCB01B}">
      <dsp:nvSpPr>
        <dsp:cNvPr id="0" name=""/>
        <dsp:cNvSpPr/>
      </dsp:nvSpPr>
      <dsp:spPr>
        <a:xfrm>
          <a:off x="3114323" y="2285871"/>
          <a:ext cx="1188896" cy="1188896"/>
        </a:xfrm>
        <a:prstGeom prst="ellipse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M340</a:t>
          </a:r>
          <a:endParaRPr lang="zh-TW" altLang="en-US" sz="2600" kern="1200" dirty="0"/>
        </a:p>
      </dsp:txBody>
      <dsp:txXfrm>
        <a:off x="3288433" y="2459981"/>
        <a:ext cx="840676" cy="840676"/>
      </dsp:txXfrm>
    </dsp:sp>
    <dsp:sp modelId="{A1E04A4A-DD9C-48A0-90F9-99E30F1ABFAB}">
      <dsp:nvSpPr>
        <dsp:cNvPr id="0" name=""/>
        <dsp:cNvSpPr/>
      </dsp:nvSpPr>
      <dsp:spPr>
        <a:xfrm rot="5400000">
          <a:off x="1980422" y="3629820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151249" y="3645595"/>
        <a:ext cx="17981" cy="17981"/>
      </dsp:txXfrm>
    </dsp:sp>
    <dsp:sp modelId="{72E500B3-D0B3-4DE8-BD54-15669129970D}">
      <dsp:nvSpPr>
        <dsp:cNvPr id="0" name=""/>
        <dsp:cNvSpPr/>
      </dsp:nvSpPr>
      <dsp:spPr>
        <a:xfrm>
          <a:off x="1565791" y="3834403"/>
          <a:ext cx="1188896" cy="1188896"/>
        </a:xfrm>
        <a:prstGeom prst="ellipse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T-BAWL</a:t>
          </a:r>
          <a:endParaRPr lang="zh-TW" altLang="en-US" sz="2400" kern="1200" dirty="0"/>
        </a:p>
      </dsp:txBody>
      <dsp:txXfrm>
        <a:off x="1739901" y="4008513"/>
        <a:ext cx="840676" cy="840676"/>
      </dsp:txXfrm>
    </dsp:sp>
    <dsp:sp modelId="{CACCB97F-7F11-4FFD-8D9B-A1BB7465F08C}">
      <dsp:nvSpPr>
        <dsp:cNvPr id="0" name=""/>
        <dsp:cNvSpPr/>
      </dsp:nvSpPr>
      <dsp:spPr>
        <a:xfrm rot="10800000">
          <a:off x="1206156" y="2855554"/>
          <a:ext cx="359635" cy="49531"/>
        </a:xfrm>
        <a:custGeom>
          <a:avLst/>
          <a:gdLst/>
          <a:ahLst/>
          <a:cxnLst/>
          <a:rect l="0" t="0" r="0" b="0"/>
          <a:pathLst>
            <a:path>
              <a:moveTo>
                <a:pt x="0" y="24765"/>
              </a:moveTo>
              <a:lnTo>
                <a:pt x="359635" y="247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 rot="10800000">
        <a:off x="1376983" y="2871329"/>
        <a:ext cx="17981" cy="17981"/>
      </dsp:txXfrm>
    </dsp:sp>
    <dsp:sp modelId="{2ED1F727-1CDD-4B63-BBBC-2DD463B0492D}">
      <dsp:nvSpPr>
        <dsp:cNvPr id="0" name=""/>
        <dsp:cNvSpPr/>
      </dsp:nvSpPr>
      <dsp:spPr>
        <a:xfrm>
          <a:off x="17259" y="2285871"/>
          <a:ext cx="1188896" cy="1188896"/>
        </a:xfrm>
        <a:prstGeom prst="ellips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VL-800</a:t>
          </a:r>
          <a:endParaRPr lang="zh-TW" altLang="en-US" sz="2000" kern="1200" dirty="0"/>
        </a:p>
      </dsp:txBody>
      <dsp:txXfrm>
        <a:off x="191369" y="2459981"/>
        <a:ext cx="840676" cy="840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B704F-5A14-4B4A-B783-E6E012C235E6}">
      <dsp:nvSpPr>
        <dsp:cNvPr id="0" name=""/>
        <dsp:cNvSpPr/>
      </dsp:nvSpPr>
      <dsp:spPr>
        <a:xfrm>
          <a:off x="0" y="1728185"/>
          <a:ext cx="1533770" cy="1533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M120</a:t>
          </a:r>
          <a:endParaRPr lang="zh-TW" altLang="en-US" sz="3600" kern="1200" dirty="0"/>
        </a:p>
      </dsp:txBody>
      <dsp:txXfrm>
        <a:off x="74872" y="1803057"/>
        <a:ext cx="1384026" cy="1384026"/>
      </dsp:txXfrm>
    </dsp:sp>
    <dsp:sp modelId="{68D6C23F-1664-42B8-A3F9-32F8BF93D71A}">
      <dsp:nvSpPr>
        <dsp:cNvPr id="0" name=""/>
        <dsp:cNvSpPr/>
      </dsp:nvSpPr>
      <dsp:spPr>
        <a:xfrm rot="19114745">
          <a:off x="1423393" y="1526530"/>
          <a:ext cx="8825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82555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ABE42-2A85-474B-B9D0-B7F17BAA0E17}">
      <dsp:nvSpPr>
        <dsp:cNvPr id="0" name=""/>
        <dsp:cNvSpPr/>
      </dsp:nvSpPr>
      <dsp:spPr>
        <a:xfrm>
          <a:off x="2195571" y="267453"/>
          <a:ext cx="1027626" cy="102762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SCR</a:t>
          </a:r>
          <a:endParaRPr lang="zh-TW" altLang="en-US" sz="3600" kern="1200" dirty="0"/>
        </a:p>
      </dsp:txBody>
      <dsp:txXfrm>
        <a:off x="2245736" y="317618"/>
        <a:ext cx="927296" cy="927296"/>
      </dsp:txXfrm>
    </dsp:sp>
    <dsp:sp modelId="{0EC07334-C5C5-43F8-870F-A6BB4D8C3E5B}">
      <dsp:nvSpPr>
        <dsp:cNvPr id="0" name=""/>
        <dsp:cNvSpPr/>
      </dsp:nvSpPr>
      <dsp:spPr>
        <a:xfrm rot="2636313">
          <a:off x="1398011" y="3570589"/>
          <a:ext cx="9699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999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A9AE2-00DA-411C-9A3A-0E63D3B7A801}">
      <dsp:nvSpPr>
        <dsp:cNvPr id="0" name=""/>
        <dsp:cNvSpPr/>
      </dsp:nvSpPr>
      <dsp:spPr>
        <a:xfrm>
          <a:off x="2232250" y="3888430"/>
          <a:ext cx="1027626" cy="102762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ALARM</a:t>
          </a:r>
          <a:endParaRPr lang="zh-TW" altLang="en-US" sz="2100" kern="1200" dirty="0"/>
        </a:p>
      </dsp:txBody>
      <dsp:txXfrm>
        <a:off x="2282415" y="3938595"/>
        <a:ext cx="927296" cy="927296"/>
      </dsp:txXfrm>
    </dsp:sp>
    <dsp:sp modelId="{191319A3-F336-43FB-9BB7-2E92012F41F2}">
      <dsp:nvSpPr>
        <dsp:cNvPr id="0" name=""/>
        <dsp:cNvSpPr/>
      </dsp:nvSpPr>
      <dsp:spPr>
        <a:xfrm rot="1142421">
          <a:off x="1513557" y="2880262"/>
          <a:ext cx="7389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890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E1552-569D-4E55-A476-A1DEAAD4AF57}">
      <dsp:nvSpPr>
        <dsp:cNvPr id="0" name=""/>
        <dsp:cNvSpPr/>
      </dsp:nvSpPr>
      <dsp:spPr>
        <a:xfrm>
          <a:off x="2232248" y="2664302"/>
          <a:ext cx="1027626" cy="102762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HEC CTL</a:t>
          </a:r>
          <a:endParaRPr lang="zh-TW" altLang="en-US" sz="2800" kern="1200" dirty="0"/>
        </a:p>
      </dsp:txBody>
      <dsp:txXfrm>
        <a:off x="2282413" y="2714467"/>
        <a:ext cx="927296" cy="927296"/>
      </dsp:txXfrm>
    </dsp:sp>
    <dsp:sp modelId="{2325B768-8F02-4F63-9B56-D5ED520EF742}">
      <dsp:nvSpPr>
        <dsp:cNvPr id="0" name=""/>
        <dsp:cNvSpPr/>
      </dsp:nvSpPr>
      <dsp:spPr>
        <a:xfrm rot="20634433">
          <a:off x="1520259" y="2178255"/>
          <a:ext cx="6895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955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BF101-0D8C-4497-9789-2CA872B30FBD}">
      <dsp:nvSpPr>
        <dsp:cNvPr id="0" name=""/>
        <dsp:cNvSpPr/>
      </dsp:nvSpPr>
      <dsp:spPr>
        <a:xfrm>
          <a:off x="2196304" y="1420638"/>
          <a:ext cx="1027626" cy="102762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T/C</a:t>
          </a:r>
          <a:endParaRPr lang="zh-TW" altLang="en-US" sz="3600" kern="1200" dirty="0"/>
        </a:p>
      </dsp:txBody>
      <dsp:txXfrm>
        <a:off x="2246469" y="1470803"/>
        <a:ext cx="927296" cy="927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B704F-5A14-4B4A-B783-E6E012C235E6}">
      <dsp:nvSpPr>
        <dsp:cNvPr id="0" name=""/>
        <dsp:cNvSpPr/>
      </dsp:nvSpPr>
      <dsp:spPr>
        <a:xfrm>
          <a:off x="0" y="2062692"/>
          <a:ext cx="1586557" cy="158655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M340</a:t>
          </a:r>
          <a:endParaRPr lang="zh-TW" altLang="en-US" sz="3600" kern="1200" dirty="0"/>
        </a:p>
      </dsp:txBody>
      <dsp:txXfrm>
        <a:off x="77449" y="2140141"/>
        <a:ext cx="1431659" cy="1431659"/>
      </dsp:txXfrm>
    </dsp:sp>
    <dsp:sp modelId="{68D6C23F-1664-42B8-A3F9-32F8BF93D71A}">
      <dsp:nvSpPr>
        <dsp:cNvPr id="0" name=""/>
        <dsp:cNvSpPr/>
      </dsp:nvSpPr>
      <dsp:spPr>
        <a:xfrm rot="18915198">
          <a:off x="1410765" y="1642609"/>
          <a:ext cx="121330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3301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ABE42-2A85-474B-B9D0-B7F17BAA0E17}">
      <dsp:nvSpPr>
        <dsp:cNvPr id="0" name=""/>
        <dsp:cNvSpPr/>
      </dsp:nvSpPr>
      <dsp:spPr>
        <a:xfrm>
          <a:off x="2448275" y="157228"/>
          <a:ext cx="1062993" cy="106299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/>
            <a:t>MFC</a:t>
          </a:r>
          <a:endParaRPr lang="zh-TW" altLang="en-US" sz="3300" kern="1200" dirty="0"/>
        </a:p>
      </dsp:txBody>
      <dsp:txXfrm>
        <a:off x="2500166" y="209119"/>
        <a:ext cx="959211" cy="959211"/>
      </dsp:txXfrm>
    </dsp:sp>
    <dsp:sp modelId="{B4BAAF18-D5BF-47A0-9B00-D9FA9FEB9814}">
      <dsp:nvSpPr>
        <dsp:cNvPr id="0" name=""/>
        <dsp:cNvSpPr/>
      </dsp:nvSpPr>
      <dsp:spPr>
        <a:xfrm rot="1189768">
          <a:off x="1523090" y="3505127"/>
          <a:ext cx="21407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0769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505A2-F679-4638-B6AF-4C9C9451ABED}">
      <dsp:nvSpPr>
        <dsp:cNvPr id="0" name=""/>
        <dsp:cNvSpPr/>
      </dsp:nvSpPr>
      <dsp:spPr>
        <a:xfrm>
          <a:off x="3600393" y="3528388"/>
          <a:ext cx="1062993" cy="106299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APC</a:t>
          </a:r>
          <a:endParaRPr lang="zh-TW" altLang="en-US" sz="3600" kern="1200" dirty="0"/>
        </a:p>
      </dsp:txBody>
      <dsp:txXfrm>
        <a:off x="3652284" y="3580279"/>
        <a:ext cx="959211" cy="959211"/>
      </dsp:txXfrm>
    </dsp:sp>
    <dsp:sp modelId="{BCA6ED10-D0A5-4041-881E-192B638CCBD0}">
      <dsp:nvSpPr>
        <dsp:cNvPr id="0" name=""/>
        <dsp:cNvSpPr/>
      </dsp:nvSpPr>
      <dsp:spPr>
        <a:xfrm rot="2460329">
          <a:off x="1446475" y="3920302"/>
          <a:ext cx="11418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1881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43756-60E9-4761-85B2-0CF7E66FA9CA}">
      <dsp:nvSpPr>
        <dsp:cNvPr id="0" name=""/>
        <dsp:cNvSpPr/>
      </dsp:nvSpPr>
      <dsp:spPr>
        <a:xfrm>
          <a:off x="2448274" y="4225530"/>
          <a:ext cx="1062993" cy="106299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/>
            <a:t>PUMP &amp;  PRESSURE</a:t>
          </a:r>
          <a:endParaRPr lang="zh-TW" altLang="en-US" sz="1600" kern="1200" dirty="0"/>
        </a:p>
      </dsp:txBody>
      <dsp:txXfrm>
        <a:off x="2500165" y="4277421"/>
        <a:ext cx="959211" cy="959211"/>
      </dsp:txXfrm>
    </dsp:sp>
    <dsp:sp modelId="{0EC07334-C5C5-43F8-870F-A6BB4D8C3E5B}">
      <dsp:nvSpPr>
        <dsp:cNvPr id="0" name=""/>
        <dsp:cNvSpPr/>
      </dsp:nvSpPr>
      <dsp:spPr>
        <a:xfrm rot="21581995">
          <a:off x="1586539" y="2845177"/>
          <a:ext cx="25350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505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A9AE2-00DA-411C-9A3A-0E63D3B7A801}">
      <dsp:nvSpPr>
        <dsp:cNvPr id="0" name=""/>
        <dsp:cNvSpPr/>
      </dsp:nvSpPr>
      <dsp:spPr>
        <a:xfrm>
          <a:off x="4121580" y="2304258"/>
          <a:ext cx="1062993" cy="106299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ALARM</a:t>
          </a:r>
          <a:endParaRPr lang="zh-TW" altLang="en-US" sz="2200" kern="1200" dirty="0"/>
        </a:p>
      </dsp:txBody>
      <dsp:txXfrm>
        <a:off x="4173471" y="2356149"/>
        <a:ext cx="959211" cy="959211"/>
      </dsp:txXfrm>
    </dsp:sp>
    <dsp:sp modelId="{191319A3-F336-43FB-9BB7-2E92012F41F2}">
      <dsp:nvSpPr>
        <dsp:cNvPr id="0" name=""/>
        <dsp:cNvSpPr/>
      </dsp:nvSpPr>
      <dsp:spPr>
        <a:xfrm rot="20415452">
          <a:off x="1525922" y="2222820"/>
          <a:ext cx="20631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3108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E1552-569D-4E55-A476-A1DEAAD4AF57}">
      <dsp:nvSpPr>
        <dsp:cNvPr id="0" name=""/>
        <dsp:cNvSpPr/>
      </dsp:nvSpPr>
      <dsp:spPr>
        <a:xfrm>
          <a:off x="3528396" y="1152124"/>
          <a:ext cx="1062993" cy="1062993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VALVE</a:t>
          </a:r>
          <a:endParaRPr lang="zh-TW" altLang="en-US" sz="2600" kern="1200" dirty="0"/>
        </a:p>
      </dsp:txBody>
      <dsp:txXfrm>
        <a:off x="3580287" y="1204015"/>
        <a:ext cx="959211" cy="959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4890" y="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F92A73AD-8C45-46C6-AC61-9F30B1B2747C}" type="datetimeFigureOut">
              <a:rPr lang="zh-TW" altLang="en-US"/>
              <a:pPr>
                <a:defRPr/>
              </a:pPr>
              <a:t>08/17/2020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2221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4890" y="8842221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388281B5-71C3-458B-9B85-1B60A0241C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16000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4890" y="4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94EDADB0-87F6-4398-807F-1B49ECE622D4}" type="datetimeFigureOut">
              <a:rPr lang="zh-TW" altLang="en-US"/>
              <a:pPr>
                <a:defRPr/>
              </a:pPr>
              <a:t>08/17/2020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700088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64" y="4421113"/>
            <a:ext cx="5614035" cy="4189252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2221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4890" y="8842221"/>
            <a:ext cx="3040277" cy="46529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0570E2E-D8DC-4561-9036-3ABC8641FA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32764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122AA992-C02D-439E-8FE1-959A7C201F72}" type="slidenum">
              <a:rPr lang="zh-TW" altLang="en-US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7312D-80BD-424C-BD73-837BF70EF957}" type="datetime1">
              <a:rPr lang="zh-TW" altLang="en-US" smtClean="0"/>
              <a:pPr eaLnBrk="1" hangingPunct="1">
                <a:spcBef>
                  <a:spcPct val="0"/>
                </a:spcBef>
              </a:pPr>
              <a:t>08/17/2020</a:t>
            </a:fld>
            <a:endParaRPr lang="zh-TW" altLang="en-US" smtClean="0"/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BABCDF3-1E44-432B-B926-E1C72ADB31AB}" type="slidenum">
              <a:rPr lang="zh-TW" altLang="en-US"/>
              <a:pPr eaLnBrk="1" hangingPunct="1">
                <a:spcBef>
                  <a:spcPct val="0"/>
                </a:spcBef>
              </a:pPr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65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1"/>
            <a:ext cx="7772400" cy="8640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2" hasCustomPrompt="1"/>
          </p:nvPr>
        </p:nvSpPr>
        <p:spPr>
          <a:xfrm>
            <a:off x="6948264" y="5733504"/>
            <a:ext cx="1728192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zh-TW" altLang="en-US" dirty="0" smtClean="0"/>
              <a:t>單位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日期</a:t>
            </a:r>
            <a:endParaRPr lang="zh-TW" alt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175048" y="3068960"/>
            <a:ext cx="4845224" cy="1805086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pic>
        <p:nvPicPr>
          <p:cNvPr id="7" name="Picture 9" descr="joy of innovation-final copy[1]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06400"/>
            <a:ext cx="2093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pic>
        <p:nvPicPr>
          <p:cNvPr id="6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24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5589240"/>
            <a:ext cx="8229600" cy="72008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6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4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 smtClean="0"/>
              <a:t>第一層 </a:t>
            </a:r>
            <a:r>
              <a:rPr lang="en-US" altLang="zh-TW" noProof="0" dirty="0" smtClean="0"/>
              <a:t>Level one </a:t>
            </a:r>
            <a:endParaRPr lang="zh-TW" altLang="en-US" noProof="0" dirty="0" smtClean="0"/>
          </a:p>
          <a:p>
            <a:pPr lvl="1"/>
            <a:r>
              <a:rPr lang="zh-TW" altLang="en-US" noProof="0" dirty="0" smtClean="0"/>
              <a:t>第二層 </a:t>
            </a:r>
            <a:r>
              <a:rPr lang="en-US" altLang="zh-TW" noProof="0" dirty="0" smtClean="0"/>
              <a:t>Level two</a:t>
            </a:r>
            <a:endParaRPr lang="zh-TW" altLang="en-US" noProof="0" dirty="0" smtClean="0"/>
          </a:p>
          <a:p>
            <a:pPr lvl="2"/>
            <a:r>
              <a:rPr lang="zh-TW" altLang="en-US" noProof="0" dirty="0" smtClean="0"/>
              <a:t>第三層 </a:t>
            </a:r>
            <a:r>
              <a:rPr lang="en-US" altLang="zh-TW" noProof="0" dirty="0" smtClean="0"/>
              <a:t>Level three </a:t>
            </a:r>
            <a:endParaRPr lang="zh-TW" altLang="en-US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1920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8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7937" y="6519201"/>
            <a:ext cx="979537" cy="3661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9819-A845-4EC2-8CF9-C1E34A8ED7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pic>
        <p:nvPicPr>
          <p:cNvPr id="5" name="Picture 5" descr="joy of innovation-final copy[1]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6308725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8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 smtClean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FCAB6C50-6C98-445D-9A41-73110CD0D6DE}" type="datetimeFigureOut">
              <a:rPr lang="zh-TW" altLang="en-US"/>
              <a:pPr>
                <a:defRPr/>
              </a:pPr>
              <a:t>08/17/2020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fld id="{39E2F199-EB3D-4254-BCD6-03F0E38A612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21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F4448-86B5-4F9B-9569-518888C1C385}" type="datetimeFigureOut">
              <a:rPr lang="zh-TW" altLang="en-US"/>
              <a:pPr>
                <a:defRPr/>
              </a:pPr>
              <a:t>08/17/2020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E91C4D-C834-4BD5-AD8F-1B4F9411C87D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88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E30716-FB0B-45AD-AEB2-7C3A6C7B54E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2890864"/>
      </p:ext>
    </p:extLst>
  </p:cSld>
  <p:clrMapOvr>
    <a:masterClrMapping/>
  </p:clrMapOvr>
  <p:transition spd="med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8007350" cy="4191000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63B314CD-F3DC-44E1-8E1C-0C3605A7543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9510724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1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10006"/>
            <a:ext cx="8995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3C173E-1730-4542-968C-CED62323C27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2" r:id="rId4"/>
    <p:sldLayoutId id="2147484997" r:id="rId5"/>
    <p:sldLayoutId id="2147484998" r:id="rId6"/>
    <p:sldLayoutId id="2147484999" r:id="rId7"/>
    <p:sldLayoutId id="2147485001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C00000"/>
        </a:buClr>
        <a:buSzTx/>
        <a:buFont typeface="Wingdings" pitchFamily="2" charset="2"/>
        <a:buChar char="n"/>
        <a:tabLst/>
        <a:defRPr lang="en-US" altLang="zh-TW" sz="18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1pPr>
      <a:lvl2pPr marL="62865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333FF"/>
        </a:buClr>
        <a:buSzTx/>
        <a:buFont typeface="Wingdings" pitchFamily="2" charset="2"/>
        <a:buChar char="l"/>
        <a:tabLst/>
        <a:defRPr lang="en-US" altLang="zh-TW" sz="1600" b="1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2pPr>
      <a:lvl3pPr marL="895350" marR="0" indent="-2667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B050"/>
        </a:buClr>
        <a:buSzTx/>
        <a:buFont typeface="Wingdings" panose="05000000000000000000" pitchFamily="2" charset="2"/>
        <a:buChar char="v"/>
        <a:tabLst/>
        <a:defRPr lang="en-US" altLang="zh-TW" sz="1600" b="0" kern="1200" baseline="0" noProof="0" dirty="0" smtClean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charset="0"/>
        <a:buChar char="»"/>
        <a:defRPr lang="en-US" altLang="zh-TW" sz="2400" kern="1200" dirty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oleObject" Target="../embeddings/oleObject5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擴散製程及設備原理之基本概念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FC9CB-BEB9-4AC7-AA67-25DD87166686}" type="slidenum">
              <a:rPr lang="zh-TW" altLang="en-US" smtClean="0"/>
              <a:pPr/>
              <a:t>0</a:t>
            </a:fld>
            <a:endParaRPr lang="zh-TW" altLang="en-US" dirty="0"/>
          </a:p>
        </p:txBody>
      </p:sp>
      <p:sp>
        <p:nvSpPr>
          <p:cNvPr id="19" name="文字版面配置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 smtClean="0"/>
              <a:t>S200</a:t>
            </a:r>
            <a:endParaRPr lang="zh-TW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b="0" dirty="0">
                <a:latin typeface="微軟正黑體" panose="020B0604030504040204" pitchFamily="34" charset="-120"/>
              </a:rPr>
              <a:t>擴散是指原子由高濃度區域向低濃度區域移動之現象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，且</a:t>
            </a:r>
            <a:r>
              <a:rPr lang="zh-TW" altLang="en-US" b="0" dirty="0">
                <a:latin typeface="微軟正黑體" panose="020B0604030504040204" pitchFamily="34" charset="-120"/>
              </a:rPr>
              <a:t>移動速率隨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溫度增加</a:t>
            </a:r>
            <a:r>
              <a:rPr lang="zh-TW" altLang="en-US" b="0" dirty="0">
                <a:latin typeface="微軟正黑體" panose="020B0604030504040204" pitchFamily="34" charset="-120"/>
              </a:rPr>
              <a:t>而增加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。就</a:t>
            </a:r>
            <a:r>
              <a:rPr lang="zh-TW" altLang="en-US" b="0" dirty="0">
                <a:latin typeface="微軟正黑體" panose="020B0604030504040204" pitchFamily="34" charset="-120"/>
              </a:rPr>
              <a:t>矽晶圓而言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，</a:t>
            </a:r>
            <a:r>
              <a:rPr lang="en-US" altLang="zh-TW" b="0" dirty="0" smtClean="0">
                <a:latin typeface="微軟正黑體" panose="020B0604030504040204" pitchFamily="34" charset="-120"/>
              </a:rPr>
              <a:t>Dopant </a:t>
            </a:r>
            <a:r>
              <a:rPr lang="en-US" altLang="zh-TW" b="0" dirty="0">
                <a:latin typeface="微軟正黑體" panose="020B0604030504040204" pitchFamily="34" charset="-120"/>
              </a:rPr>
              <a:t>Atoms </a:t>
            </a:r>
            <a:r>
              <a:rPr lang="zh-TW" altLang="en-US" b="0" dirty="0">
                <a:latin typeface="微軟正黑體" panose="020B0604030504040204" pitchFamily="34" charset="-120"/>
              </a:rPr>
              <a:t>於 800°</a:t>
            </a:r>
            <a:r>
              <a:rPr lang="en-US" altLang="zh-TW" b="0" dirty="0">
                <a:latin typeface="微軟正黑體" panose="020B0604030504040204" pitchFamily="34" charset="-120"/>
              </a:rPr>
              <a:t>C </a:t>
            </a:r>
            <a:r>
              <a:rPr lang="zh-TW" altLang="en-US" b="0" dirty="0">
                <a:latin typeface="微軟正黑體" panose="020B0604030504040204" pitchFamily="34" charset="-120"/>
              </a:rPr>
              <a:t>以上即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會擴散至</a:t>
            </a:r>
            <a:r>
              <a:rPr lang="en-US" altLang="zh-TW" b="0" dirty="0" smtClean="0">
                <a:latin typeface="微軟正黑體" panose="020B0604030504040204" pitchFamily="34" charset="-120"/>
              </a:rPr>
              <a:t>Silicon</a:t>
            </a:r>
            <a:r>
              <a:rPr lang="en-US" altLang="zh-TW" b="0" dirty="0">
                <a:latin typeface="微軟正黑體" panose="020B0604030504040204" pitchFamily="34" charset="-120"/>
              </a:rPr>
              <a:t>，</a:t>
            </a:r>
            <a:r>
              <a:rPr lang="zh-TW" altLang="en-US" b="0" dirty="0">
                <a:latin typeface="微軟正黑體" panose="020B0604030504040204" pitchFamily="34" charset="-120"/>
              </a:rPr>
              <a:t>而 650°</a:t>
            </a:r>
            <a:r>
              <a:rPr lang="en-US" altLang="zh-TW" b="0" dirty="0">
                <a:latin typeface="微軟正黑體" panose="020B0604030504040204" pitchFamily="34" charset="-120"/>
              </a:rPr>
              <a:t>C </a:t>
            </a:r>
            <a:r>
              <a:rPr lang="zh-TW" altLang="en-US" b="0" dirty="0">
                <a:latin typeface="微軟正黑體" panose="020B0604030504040204" pitchFamily="34" charset="-120"/>
              </a:rPr>
              <a:t>以下則幾乎可忽略</a:t>
            </a:r>
            <a:r>
              <a:rPr lang="zh-TW" altLang="en-US" b="0" dirty="0" smtClean="0">
                <a:latin typeface="微軟正黑體" panose="020B0604030504040204" pitchFamily="34" charset="-120"/>
              </a:rPr>
              <a:t>。</a:t>
            </a:r>
            <a:endParaRPr lang="en-US" altLang="zh-TW" b="0" dirty="0" smtClean="0">
              <a:latin typeface="微軟正黑體" panose="020B0604030504040204" pitchFamily="34" charset="-120"/>
            </a:endParaRPr>
          </a:p>
          <a:p>
            <a:r>
              <a:rPr lang="zh-TW" altLang="en-US" b="0" dirty="0" smtClean="0">
                <a:latin typeface="微軟正黑體" panose="020B0604030504040204" pitchFamily="34" charset="-120"/>
                <a:sym typeface="Monotype Sorts" charset="2"/>
              </a:rPr>
              <a:t>擴散由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兩個步驟來進行：</a:t>
            </a:r>
          </a:p>
          <a:p>
            <a:pPr lvl="1"/>
            <a:r>
              <a:rPr lang="zh-TW" altLang="en-US" b="0" dirty="0" smtClean="0">
                <a:latin typeface="微軟正黑體" panose="020B0604030504040204" pitchFamily="34" charset="-120"/>
                <a:sym typeface="Monotype Sorts" charset="2"/>
              </a:rPr>
              <a:t>預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置( </a:t>
            </a:r>
            <a:r>
              <a:rPr lang="en-US" altLang="zh-TW" b="0" dirty="0" err="1">
                <a:latin typeface="微軟正黑體" panose="020B0604030504040204" pitchFamily="34" charset="-120"/>
                <a:sym typeface="Monotype Sorts" charset="2"/>
              </a:rPr>
              <a:t>Predeposition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 </a:t>
            </a:r>
            <a:r>
              <a:rPr lang="en-US" altLang="zh-TW" b="0" dirty="0" smtClean="0">
                <a:latin typeface="微軟正黑體" panose="020B0604030504040204" pitchFamily="34" charset="-120"/>
                <a:sym typeface="Monotype Sorts" charset="2"/>
              </a:rPr>
              <a:t>): </a:t>
            </a:r>
            <a:r>
              <a:rPr lang="zh-TW" altLang="en-US" b="0" dirty="0" smtClean="0">
                <a:latin typeface="微軟正黑體" panose="020B0604030504040204" pitchFamily="34" charset="-120"/>
                <a:sym typeface="Monotype Sorts" charset="2"/>
              </a:rPr>
              <a:t>將 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Dopant Atoms 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由晶片</a:t>
            </a:r>
            <a:r>
              <a:rPr lang="zh-TW" altLang="en-US" b="0" dirty="0" smtClean="0">
                <a:latin typeface="微軟正黑體" panose="020B0604030504040204" pitchFamily="34" charset="-120"/>
                <a:sym typeface="Monotype Sorts" charset="2"/>
              </a:rPr>
              <a:t>表面加入 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Silicon 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表面，稱之為預置。</a:t>
            </a:r>
            <a:endParaRPr lang="zh-TW" altLang="en-US" dirty="0">
              <a:latin typeface="微軟正黑體" panose="020B0604030504040204" pitchFamily="34" charset="-120"/>
            </a:endParaRPr>
          </a:p>
          <a:p>
            <a:pPr lvl="1"/>
            <a:r>
              <a:rPr lang="zh-TW" altLang="en-US" b="0" dirty="0" smtClean="0">
                <a:latin typeface="微軟正黑體" panose="020B0604030504040204" pitchFamily="34" charset="-120"/>
                <a:sym typeface="Monotype Sorts" charset="2"/>
              </a:rPr>
              <a:t>趨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入(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Drive In or Redistribution)：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於不再增加 </a:t>
            </a:r>
            <a:r>
              <a:rPr lang="en-US" altLang="zh-TW" b="0" dirty="0" smtClean="0">
                <a:latin typeface="微軟正黑體" panose="020B0604030504040204" pitchFamily="34" charset="-120"/>
                <a:sym typeface="Monotype Sorts" charset="2"/>
              </a:rPr>
              <a:t>Dopant Atoms 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量之情況下，將 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Wafer 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以高溫過程使 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Dopant </a:t>
            </a:r>
            <a:r>
              <a:rPr lang="zh-TW" altLang="en-US" b="0" dirty="0" smtClean="0">
                <a:latin typeface="微軟正黑體" panose="020B0604030504040204" pitchFamily="34" charset="-120"/>
                <a:sym typeface="Monotype Sorts" charset="2"/>
              </a:rPr>
              <a:t>濃度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於 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Silicon 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中做再分布，並將 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Dopant Atoms 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推</a:t>
            </a:r>
            <a:r>
              <a:rPr lang="zh-TW" altLang="en-US" b="0" dirty="0" smtClean="0">
                <a:latin typeface="微軟正黑體" panose="020B0604030504040204" pitchFamily="34" charset="-120"/>
                <a:sym typeface="Monotype Sorts" charset="2"/>
              </a:rPr>
              <a:t>至希望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之深度。</a:t>
            </a:r>
            <a:endParaRPr lang="zh-TW" altLang="en-US" dirty="0">
              <a:latin typeface="微軟正黑體" panose="020B0604030504040204" pitchFamily="34" charset="-120"/>
            </a:endParaRPr>
          </a:p>
          <a:p>
            <a:pPr eaLnBrk="1" hangingPunct="1"/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(</a:t>
            </a:r>
            <a:r>
              <a:rPr lang="zh-TW" altLang="en-US" dirty="0" smtClean="0"/>
              <a:t>擴散</a:t>
            </a:r>
            <a:r>
              <a:rPr lang="en-US" altLang="zh-TW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微軟正黑體" panose="020B0604030504040204" pitchFamily="34" charset="-120"/>
              </a:rPr>
              <a:t>Masking</a:t>
            </a:r>
          </a:p>
          <a:p>
            <a:r>
              <a:rPr lang="en-US" altLang="zh-TW" sz="2800" dirty="0" smtClean="0">
                <a:latin typeface="微軟正黑體" panose="020B0604030504040204" pitchFamily="34" charset="-120"/>
              </a:rPr>
              <a:t>Isolation</a:t>
            </a:r>
          </a:p>
          <a:p>
            <a:r>
              <a:rPr lang="en-US" altLang="zh-TW" sz="2800" dirty="0">
                <a:latin typeface="微軟正黑體" panose="020B0604030504040204" pitchFamily="34" charset="-120"/>
              </a:rPr>
              <a:t>Gate </a:t>
            </a:r>
            <a:r>
              <a:rPr lang="en-US" altLang="zh-TW" sz="2800" dirty="0" smtClean="0">
                <a:latin typeface="微軟正黑體" panose="020B0604030504040204" pitchFamily="34" charset="-120"/>
              </a:rPr>
              <a:t>oxide</a:t>
            </a:r>
          </a:p>
          <a:p>
            <a:r>
              <a:rPr lang="en-US" altLang="zh-TW" sz="2800" dirty="0" smtClean="0">
                <a:latin typeface="微軟正黑體" panose="020B0604030504040204" pitchFamily="34" charset="-120"/>
              </a:rPr>
              <a:t>Capacitor</a:t>
            </a:r>
          </a:p>
          <a:p>
            <a:r>
              <a:rPr lang="en-US" altLang="zh-TW" sz="2800" dirty="0">
                <a:latin typeface="微軟正黑體" panose="020B0604030504040204" pitchFamily="34" charset="-120"/>
              </a:rPr>
              <a:t>Tunneling </a:t>
            </a:r>
            <a:r>
              <a:rPr lang="en-US" altLang="zh-TW" sz="2800" dirty="0" smtClean="0">
                <a:latin typeface="微軟正黑體" panose="020B0604030504040204" pitchFamily="34" charset="-120"/>
              </a:rPr>
              <a:t>oxide</a:t>
            </a:r>
          </a:p>
          <a:p>
            <a:endParaRPr lang="en-US" sz="2800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SiO2 Applications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173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LPCVD 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製程簡介與應用 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>
                <a:latin typeface="微軟正黑體" panose="020B0604030504040204" pitchFamily="34" charset="-120"/>
              </a:rPr>
              <a:t>LPCVD: </a:t>
            </a:r>
            <a:r>
              <a:rPr lang="en-US" altLang="zh-TW" dirty="0">
                <a:latin typeface="微軟正黑體" panose="020B0604030504040204" pitchFamily="34" charset="-120"/>
              </a:rPr>
              <a:t>Low Pressure Chemical Vapor Deposition</a:t>
            </a:r>
          </a:p>
          <a:p>
            <a:endParaRPr lang="en-US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075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微軟正黑體" panose="020B0604030504040204" pitchFamily="34" charset="-120"/>
              </a:rPr>
              <a:t>Good step coverage</a:t>
            </a:r>
          </a:p>
          <a:p>
            <a:r>
              <a:rPr lang="en-US" altLang="zh-TW" sz="2400" dirty="0">
                <a:latin typeface="微軟正黑體" panose="020B0604030504040204" pitchFamily="34" charset="-120"/>
              </a:rPr>
              <a:t>High moisture resistance</a:t>
            </a:r>
          </a:p>
          <a:p>
            <a:r>
              <a:rPr lang="en-US" altLang="zh-TW" sz="2400" dirty="0">
                <a:latin typeface="微軟正黑體" panose="020B0604030504040204" pitchFamily="34" charset="-120"/>
              </a:rPr>
              <a:t>Smooth surface morphology</a:t>
            </a:r>
          </a:p>
          <a:p>
            <a:r>
              <a:rPr lang="en-US" altLang="zh-TW" sz="2400" dirty="0">
                <a:latin typeface="微軟正黑體" panose="020B0604030504040204" pitchFamily="34" charset="-120"/>
              </a:rPr>
              <a:t>Low leakage current (High electrical properties)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</a:rPr>
              <a:t>Low </a:t>
            </a:r>
            <a:r>
              <a:rPr lang="en-US" altLang="zh-TW" sz="2400" dirty="0">
                <a:latin typeface="微軟正黑體" panose="020B0604030504040204" pitchFamily="34" charset="-120"/>
              </a:rPr>
              <a:t>shrinkage</a:t>
            </a:r>
          </a:p>
          <a:p>
            <a:r>
              <a:rPr lang="en-US" altLang="zh-TW" sz="2400" dirty="0">
                <a:latin typeface="微軟正黑體" panose="020B0604030504040204" pitchFamily="34" charset="-120"/>
              </a:rPr>
              <a:t>Reasonable deposition rate (High throughput for economical)</a:t>
            </a:r>
          </a:p>
          <a:p>
            <a:r>
              <a:rPr lang="en-US" altLang="zh-TW" sz="2400" dirty="0">
                <a:latin typeface="微軟正黑體" panose="020B0604030504040204" pitchFamily="34" charset="-120"/>
              </a:rPr>
              <a:t>Low temperature deposition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</a:rPr>
              <a:t>Good </a:t>
            </a:r>
            <a:r>
              <a:rPr lang="en-US" altLang="zh-TW" sz="2400" dirty="0">
                <a:latin typeface="微軟正黑體" panose="020B0604030504040204" pitchFamily="34" charset="-120"/>
              </a:rPr>
              <a:t>thickness uniformity</a:t>
            </a:r>
          </a:p>
          <a:p>
            <a:r>
              <a:rPr lang="en-US" altLang="zh-TW" sz="2400" dirty="0">
                <a:latin typeface="微軟正黑體" panose="020B0604030504040204" pitchFamily="34" charset="-120"/>
              </a:rPr>
              <a:t>Controlled composition and </a:t>
            </a:r>
            <a:r>
              <a:rPr lang="en-US" altLang="zh-TW" sz="2400" dirty="0" smtClean="0">
                <a:latin typeface="微軟正黑體" panose="020B0604030504040204" pitchFamily="34" charset="-120"/>
              </a:rPr>
              <a:t>stoichiometry</a:t>
            </a:r>
            <a:endParaRPr lang="en-US" altLang="zh-TW" sz="2400" dirty="0">
              <a:latin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</a:rPr>
              <a:t>Excellent adhesion</a:t>
            </a:r>
          </a:p>
          <a:p>
            <a:endParaRPr lang="en-US" sz="2400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Film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2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>
                <a:latin typeface="微軟正黑體" panose="020B0604030504040204" pitchFamily="34" charset="-120"/>
              </a:rPr>
              <a:t>Application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Final </a:t>
            </a:r>
            <a:r>
              <a:rPr lang="en-US" altLang="zh-TW" dirty="0">
                <a:latin typeface="微軟正黑體" panose="020B0604030504040204" pitchFamily="34" charset="-120"/>
              </a:rPr>
              <a:t>passivation and mechanical protective layer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As </a:t>
            </a:r>
            <a:r>
              <a:rPr lang="en-US" altLang="zh-TW" dirty="0">
                <a:latin typeface="微軟正黑體" panose="020B0604030504040204" pitchFamily="34" charset="-120"/>
              </a:rPr>
              <a:t>a mask for the selective oxidation of silicon (LOCOS)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As </a:t>
            </a:r>
            <a:r>
              <a:rPr lang="en-US" altLang="zh-TW" dirty="0">
                <a:latin typeface="微軟正黑體" panose="020B0604030504040204" pitchFamily="34" charset="-120"/>
              </a:rPr>
              <a:t>a gate dielectric </a:t>
            </a:r>
            <a:r>
              <a:rPr lang="en-US" altLang="zh-TW" dirty="0" smtClean="0">
                <a:latin typeface="微軟正黑體" panose="020B0604030504040204" pitchFamily="34" charset="-120"/>
              </a:rPr>
              <a:t>material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</a:rPr>
              <a:t>Property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Impervious </a:t>
            </a:r>
            <a:r>
              <a:rPr lang="en-US" altLang="zh-TW" dirty="0">
                <a:latin typeface="微軟正黑體" panose="020B0604030504040204" pitchFamily="34" charset="-120"/>
              </a:rPr>
              <a:t>barrier to diffusion (moisture and sodium)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Can </a:t>
            </a:r>
            <a:r>
              <a:rPr lang="en-US" altLang="zh-TW" dirty="0">
                <a:latin typeface="微軟正黑體" panose="020B0604030504040204" pitchFamily="34" charset="-120"/>
              </a:rPr>
              <a:t>be prepared by PECVD (</a:t>
            </a:r>
            <a:r>
              <a:rPr lang="en-US" altLang="zh-TW" dirty="0" smtClean="0">
                <a:latin typeface="微軟正黑體" panose="020B0604030504040204" pitchFamily="34" charset="-120"/>
              </a:rPr>
              <a:t>200-400</a:t>
            </a:r>
            <a:r>
              <a:rPr lang="en-US" altLang="zh-TW" dirty="0" smtClean="0">
                <a:latin typeface="微軟正黑體" panose="020B0604030504040204" pitchFamily="34" charset="-120"/>
                <a:sym typeface="Symbol"/>
              </a:rPr>
              <a:t></a:t>
            </a:r>
            <a:r>
              <a:rPr lang="en-US" altLang="zh-TW" dirty="0" smtClean="0">
                <a:latin typeface="微軟正黑體" panose="020B0604030504040204" pitchFamily="34" charset="-120"/>
              </a:rPr>
              <a:t>C</a:t>
            </a:r>
            <a:r>
              <a:rPr lang="en-US" altLang="zh-TW" dirty="0">
                <a:latin typeface="微軟正黑體" panose="020B0604030504040204" pitchFamily="34" charset="-120"/>
              </a:rPr>
              <a:t>) to have a lower stress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Conformal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Low </a:t>
            </a:r>
            <a:r>
              <a:rPr lang="en-US" altLang="zh-TW" dirty="0">
                <a:latin typeface="微軟正黑體" panose="020B0604030504040204" pitchFamily="34" charset="-120"/>
              </a:rPr>
              <a:t>pinhole density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Tensile </a:t>
            </a:r>
            <a:r>
              <a:rPr lang="en-US" altLang="zh-TW" dirty="0">
                <a:latin typeface="微軟正黑體" panose="020B0604030504040204" pitchFamily="34" charset="-120"/>
              </a:rPr>
              <a:t>stress &gt; 2000A crack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Sufficient </a:t>
            </a:r>
            <a:r>
              <a:rPr lang="en-US" altLang="zh-TW" dirty="0">
                <a:latin typeface="微軟正黑體" panose="020B0604030504040204" pitchFamily="34" charset="-120"/>
              </a:rPr>
              <a:t>NH3 is needed to insure that all of the SiH4 </a:t>
            </a:r>
            <a:r>
              <a:rPr lang="en-US" altLang="zh-TW" dirty="0" smtClean="0">
                <a:latin typeface="微軟正黑體" panose="020B0604030504040204" pitchFamily="34" charset="-120"/>
              </a:rPr>
              <a:t>is consumed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sz="2000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</a:t>
            </a:r>
            <a:r>
              <a:rPr lang="en-US" dirty="0" smtClean="0"/>
              <a:t> (Silicon Nitride)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826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微軟正黑體" panose="020B0604030504040204" pitchFamily="34" charset="-120"/>
              </a:rPr>
              <a:t>Application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Insulation between poly-Si and metal layers, or between metal layers in multilevel metal system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STI (Shallow Trench Isolation)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Spacer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Hard mask</a:t>
            </a:r>
          </a:p>
          <a:p>
            <a:r>
              <a:rPr lang="en-US" sz="2000" dirty="0">
                <a:latin typeface="微軟正黑體" panose="020B0604030504040204" pitchFamily="34" charset="-120"/>
              </a:rPr>
              <a:t>Property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Deposition temp. 600-800C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Organosilicon </a:t>
            </a:r>
            <a:r>
              <a:rPr lang="en-US" altLang="zh-TW" dirty="0" smtClean="0">
                <a:latin typeface="微軟正黑體" panose="020B0604030504040204" pitchFamily="34" charset="-120"/>
              </a:rPr>
              <a:t>compound; more mobile </a:t>
            </a:r>
            <a:r>
              <a:rPr lang="en-US" altLang="zh-TW" dirty="0">
                <a:latin typeface="微軟正黑體" panose="020B0604030504040204" pitchFamily="34" charset="-120"/>
              </a:rPr>
              <a:t>on the surface</a:t>
            </a:r>
          </a:p>
          <a:p>
            <a:pPr lvl="1"/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TEOS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18771" y="4377298"/>
            <a:ext cx="16850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Si(OC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</a:p>
          <a:p>
            <a:pPr algn="l"/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313159"/>
              </p:ext>
            </p:extLst>
          </p:nvPr>
        </p:nvGraphicFramePr>
        <p:xfrm>
          <a:off x="3154875" y="4094163"/>
          <a:ext cx="161925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Equation" r:id="rId3" imgW="444240" imgH="203040" progId="Equation.3">
                  <p:embed/>
                </p:oleObj>
              </mc:Choice>
              <mc:Fallback>
                <p:oleObj name="Equation" r:id="rId3" imgW="444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875" y="4094163"/>
                        <a:ext cx="1619250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788024" y="4365104"/>
            <a:ext cx="29001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79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SiO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+2H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O+4C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  <a:p>
            <a:pPr algn="l"/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687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 Silicon: Polycrystalline Silicon</a:t>
            </a:r>
          </a:p>
          <a:p>
            <a:r>
              <a:rPr lang="en-US" dirty="0" smtClean="0"/>
              <a:t>General poly formation temperature (No absolute)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單晶</a:t>
            </a:r>
            <a:r>
              <a:rPr lang="zh-TW" altLang="en-US" dirty="0" smtClean="0">
                <a:latin typeface="微軟正黑體" panose="020B0604030504040204" pitchFamily="34" charset="-120"/>
              </a:rPr>
              <a:t>矽 </a:t>
            </a:r>
            <a:r>
              <a:rPr lang="en-US" altLang="zh-TW" dirty="0">
                <a:latin typeface="微軟正黑體" panose="020B0604030504040204" pitchFamily="34" charset="-120"/>
              </a:rPr>
              <a:t>630℃</a:t>
            </a:r>
            <a:r>
              <a:rPr lang="zh-TW" altLang="en-US" dirty="0" smtClean="0">
                <a:latin typeface="微軟正黑體" panose="020B0604030504040204" pitchFamily="34" charset="-120"/>
              </a:rPr>
              <a:t>以上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endParaRPr lang="zh-TW" altLang="en-US" dirty="0">
              <a:latin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多晶</a:t>
            </a:r>
            <a:r>
              <a:rPr lang="zh-TW" altLang="en-US" dirty="0" smtClean="0">
                <a:latin typeface="微軟正黑體" panose="020B0604030504040204" pitchFamily="34" charset="-120"/>
              </a:rPr>
              <a:t>矽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</a:rPr>
              <a:t>610-630℃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</a:rPr>
              <a:t>非晶矽 </a:t>
            </a:r>
            <a:r>
              <a:rPr lang="en-US" altLang="zh-TW" dirty="0" smtClean="0">
                <a:latin typeface="微軟正黑體" panose="020B0604030504040204" pitchFamily="34" charset="-120"/>
              </a:rPr>
              <a:t>(Amorphous Silicon) 600</a:t>
            </a:r>
            <a:r>
              <a:rPr lang="en-US" altLang="zh-TW" dirty="0">
                <a:latin typeface="微軟正黑體" panose="020B0604030504040204" pitchFamily="34" charset="-120"/>
              </a:rPr>
              <a:t>℃</a:t>
            </a:r>
            <a:r>
              <a:rPr lang="zh-TW" altLang="en-US" dirty="0" smtClean="0">
                <a:latin typeface="微軟正黑體" panose="020B0604030504040204" pitchFamily="34" charset="-120"/>
              </a:rPr>
              <a:t>以下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dirty="0" smtClean="0"/>
              <a:t>Poly Silicon Structure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The characteristics of polysilicon depend strongly on its </a:t>
            </a:r>
            <a:r>
              <a:rPr lang="en-US" altLang="zh-TW" dirty="0" smtClean="0">
                <a:latin typeface="微軟正黑體" panose="020B0604030504040204" pitchFamily="34" charset="-120"/>
              </a:rPr>
              <a:t>structure. The </a:t>
            </a:r>
            <a:r>
              <a:rPr lang="en-US" altLang="zh-TW" dirty="0">
                <a:latin typeface="微軟正黑體" panose="020B0604030504040204" pitchFamily="34" charset="-120"/>
              </a:rPr>
              <a:t>structure of poly-Si is influenced by deposition temperature, </a:t>
            </a:r>
            <a:r>
              <a:rPr lang="en-US" altLang="zh-TW" dirty="0" smtClean="0">
                <a:latin typeface="微軟正黑體" panose="020B0604030504040204" pitchFamily="34" charset="-120"/>
              </a:rPr>
              <a:t>post-  </a:t>
            </a:r>
            <a:r>
              <a:rPr lang="en-US" altLang="zh-TW" dirty="0">
                <a:latin typeface="微軟正黑體" panose="020B0604030504040204" pitchFamily="34" charset="-120"/>
              </a:rPr>
              <a:t>deposition thermal cycle, and dopant or impurity.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細明體" pitchFamily="49" charset="-120"/>
            </a:endParaRPr>
          </a:p>
          <a:p>
            <a:pPr lvl="1"/>
            <a:endParaRPr lang="zh-TW" altLang="en-US" dirty="0">
              <a:latin typeface="細明體" pitchFamily="49" charset="-120"/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 Silicon (</a:t>
            </a:r>
            <a:r>
              <a:rPr lang="zh-TW" altLang="en-US" dirty="0" smtClean="0"/>
              <a:t>多晶矽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6" b="26764"/>
          <a:stretch/>
        </p:blipFill>
        <p:spPr>
          <a:xfrm>
            <a:off x="3059832" y="2658533"/>
            <a:ext cx="999330" cy="97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" b="73444"/>
          <a:stretch/>
        </p:blipFill>
        <p:spPr>
          <a:xfrm>
            <a:off x="3059832" y="1844824"/>
            <a:ext cx="999330" cy="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9"/>
          <a:stretch/>
        </p:blipFill>
        <p:spPr>
          <a:xfrm>
            <a:off x="3073317" y="3861048"/>
            <a:ext cx="999330" cy="5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6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SiN</a:t>
            </a:r>
            <a:r>
              <a:rPr lang="en-US" dirty="0" smtClean="0"/>
              <a:t>, TEOS </a:t>
            </a:r>
            <a:r>
              <a:rPr lang="zh-TW" altLang="en-US" dirty="0" smtClean="0"/>
              <a:t>跟</a:t>
            </a:r>
            <a:r>
              <a:rPr lang="en-US" dirty="0" smtClean="0"/>
              <a:t> Poly </a:t>
            </a:r>
            <a:r>
              <a:rPr lang="zh-TW" altLang="en-US" dirty="0" smtClean="0"/>
              <a:t>皆使用 </a:t>
            </a:r>
            <a:r>
              <a:rPr lang="en-US" altLang="zh-TW" dirty="0" smtClean="0"/>
              <a:t>LP tube, </a:t>
            </a:r>
            <a:r>
              <a:rPr lang="zh-TW" altLang="en-US" dirty="0" smtClean="0"/>
              <a:t>而其 </a:t>
            </a:r>
            <a:r>
              <a:rPr lang="en-US" altLang="zh-TW" dirty="0" smtClean="0"/>
              <a:t>recipe </a:t>
            </a:r>
            <a:r>
              <a:rPr lang="zh-TW" altLang="en-US" dirty="0" smtClean="0"/>
              <a:t>大致是以下流程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Load </a:t>
            </a:r>
            <a:r>
              <a:rPr lang="zh-TW" altLang="en-US" dirty="0">
                <a:latin typeface="微軟正黑體" panose="020B0604030504040204" pitchFamily="34" charset="-120"/>
              </a:rPr>
              <a:t>時通 </a:t>
            </a:r>
            <a:r>
              <a:rPr lang="en-US" altLang="zh-TW" dirty="0">
                <a:latin typeface="微軟正黑體" panose="020B0604030504040204" pitchFamily="34" charset="-120"/>
              </a:rPr>
              <a:t>N2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小抽測漏 (閥皆關閉，</a:t>
            </a:r>
            <a:r>
              <a:rPr lang="en-US" altLang="zh-TW" dirty="0">
                <a:latin typeface="微軟正黑體" panose="020B0604030504040204" pitchFamily="34" charset="-120"/>
              </a:rPr>
              <a:t>SV </a:t>
            </a:r>
            <a:r>
              <a:rPr lang="zh-TW" altLang="en-US" dirty="0">
                <a:latin typeface="微軟正黑體" panose="020B0604030504040204" pitchFamily="34" charset="-120"/>
              </a:rPr>
              <a:t>打開，20 </a:t>
            </a:r>
            <a:r>
              <a:rPr lang="en-US" altLang="zh-TW" dirty="0">
                <a:latin typeface="微軟正黑體" panose="020B0604030504040204" pitchFamily="34" charset="-120"/>
              </a:rPr>
              <a:t>min </a:t>
            </a:r>
            <a:r>
              <a:rPr lang="zh-TW" altLang="en-US" dirty="0">
                <a:latin typeface="微軟正黑體" panose="020B0604030504040204" pitchFamily="34" charset="-120"/>
              </a:rPr>
              <a:t>內要抽到 5 </a:t>
            </a:r>
            <a:r>
              <a:rPr lang="en-US" altLang="zh-TW" dirty="0" err="1">
                <a:latin typeface="微軟正黑體" panose="020B0604030504040204" pitchFamily="34" charset="-120"/>
              </a:rPr>
              <a:t>torr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大抽測漏 (閥皆關閉，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分要維持在 0.5 </a:t>
            </a:r>
            <a:r>
              <a:rPr lang="en-US" altLang="zh-TW" dirty="0" err="1">
                <a:latin typeface="微軟正黑體" panose="020B0604030504040204" pitchFamily="34" charset="-120"/>
              </a:rPr>
              <a:t>torr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以下，測漏不過 </a:t>
            </a:r>
            <a:r>
              <a:rPr lang="en-US" altLang="zh-TW" dirty="0">
                <a:latin typeface="微軟正黑體" panose="020B0604030504040204" pitchFamily="34" charset="-120"/>
              </a:rPr>
              <a:t>abort)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模擬(通</a:t>
            </a:r>
            <a:r>
              <a:rPr lang="en-US" altLang="zh-TW" dirty="0">
                <a:latin typeface="微軟正黑體" panose="020B0604030504040204" pitchFamily="34" charset="-120"/>
              </a:rPr>
              <a:t>N2，time 30-50 min)，</a:t>
            </a:r>
            <a:r>
              <a:rPr lang="zh-TW" altLang="en-US" dirty="0">
                <a:latin typeface="微軟正黑體" panose="020B0604030504040204" pitchFamily="34" charset="-120"/>
              </a:rPr>
              <a:t>溫度及壓力與 </a:t>
            </a:r>
            <a:r>
              <a:rPr lang="en-US" altLang="zh-TW" dirty="0">
                <a:latin typeface="微軟正黑體" panose="020B0604030504040204" pitchFamily="34" charset="-120"/>
              </a:rPr>
              <a:t>depo </a:t>
            </a:r>
            <a:r>
              <a:rPr lang="zh-TW" altLang="en-US" dirty="0">
                <a:latin typeface="微軟正黑體" panose="020B0604030504040204" pitchFamily="34" charset="-120"/>
              </a:rPr>
              <a:t>步驟相同，</a:t>
            </a:r>
            <a:r>
              <a:rPr lang="zh-TW" altLang="en-US" dirty="0" smtClean="0">
                <a:latin typeface="微軟正黑體" panose="020B0604030504040204" pitchFamily="34" charset="-120"/>
              </a:rPr>
              <a:t>目的是</a:t>
            </a:r>
            <a:r>
              <a:rPr lang="en-US" altLang="zh-TW" dirty="0">
                <a:latin typeface="微軟正黑體" panose="020B0604030504040204" pitchFamily="34" charset="-120"/>
              </a:rPr>
              <a:t>APC </a:t>
            </a:r>
            <a:r>
              <a:rPr lang="zh-TW" altLang="en-US" dirty="0">
                <a:latin typeface="微軟正黑體" panose="020B0604030504040204" pitchFamily="34" charset="-120"/>
              </a:rPr>
              <a:t>角度 (</a:t>
            </a:r>
            <a:r>
              <a:rPr lang="en-US" altLang="zh-TW" dirty="0">
                <a:latin typeface="微軟正黑體" panose="020B0604030504040204" pitchFamily="34" charset="-120"/>
              </a:rPr>
              <a:t>APC stable </a:t>
            </a:r>
            <a:r>
              <a:rPr lang="zh-TW" altLang="en-US" dirty="0">
                <a:latin typeface="微軟正黑體" panose="020B0604030504040204" pitchFamily="34" charset="-120"/>
              </a:rPr>
              <a:t>1</a:t>
            </a:r>
            <a:r>
              <a:rPr lang="en-US" altLang="zh-TW" dirty="0">
                <a:latin typeface="微軟正黑體" panose="020B0604030504040204" pitchFamily="34" charset="-120"/>
              </a:rPr>
              <a:t>min) </a:t>
            </a:r>
            <a:r>
              <a:rPr lang="zh-TW" altLang="en-US" dirty="0">
                <a:latin typeface="微軟正黑體" panose="020B0604030504040204" pitchFamily="34" charset="-120"/>
              </a:rPr>
              <a:t>及溫度 (</a:t>
            </a:r>
            <a:r>
              <a:rPr lang="en-US" altLang="zh-TW" dirty="0">
                <a:latin typeface="微軟正黑體" panose="020B0604030504040204" pitchFamily="34" charset="-120"/>
              </a:rPr>
              <a:t>the difference of </a:t>
            </a:r>
            <a:r>
              <a:rPr lang="en-US" altLang="zh-TW" dirty="0" smtClean="0">
                <a:latin typeface="微軟正黑體" panose="020B0604030504040204" pitchFamily="34" charset="-120"/>
              </a:rPr>
              <a:t>set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</a:rPr>
              <a:t>temp.</a:t>
            </a:r>
            <a:r>
              <a:rPr lang="en-US" altLang="zh-TW" dirty="0">
                <a:latin typeface="微軟正黑體" panose="020B0604030504040204" pitchFamily="34" charset="-120"/>
              </a:rPr>
              <a:t> and actual temp &lt; 0.5C need 40min) 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</a:rPr>
              <a:t>depo </a:t>
            </a:r>
            <a:r>
              <a:rPr lang="zh-TW" altLang="en-US" dirty="0">
                <a:latin typeface="微軟正黑體" panose="020B0604030504040204" pitchFamily="34" charset="-120"/>
              </a:rPr>
              <a:t>時</a:t>
            </a:r>
            <a:r>
              <a:rPr lang="zh-TW" altLang="en-US" dirty="0" smtClean="0">
                <a:latin typeface="微軟正黑體" panose="020B0604030504040204" pitchFamily="34" charset="-120"/>
              </a:rPr>
              <a:t>相同</a:t>
            </a:r>
            <a:r>
              <a:rPr lang="en-US" altLang="zh-TW" dirty="0" smtClean="0">
                <a:latin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Stop APC (1min)，</a:t>
            </a:r>
            <a:r>
              <a:rPr lang="zh-TW" altLang="en-US" dirty="0">
                <a:latin typeface="微軟正黑體" panose="020B0604030504040204" pitchFamily="34" charset="-120"/>
              </a:rPr>
              <a:t>關 </a:t>
            </a:r>
            <a:r>
              <a:rPr lang="en-US" altLang="zh-TW" dirty="0">
                <a:latin typeface="微軟正黑體" panose="020B0604030504040204" pitchFamily="34" charset="-120"/>
              </a:rPr>
              <a:t>N2 </a:t>
            </a:r>
            <a:r>
              <a:rPr lang="zh-TW" altLang="en-US" dirty="0">
                <a:latin typeface="微軟正黑體" panose="020B0604030504040204" pitchFamily="34" charset="-120"/>
              </a:rPr>
              <a:t>並將 </a:t>
            </a:r>
            <a:r>
              <a:rPr lang="en-US" altLang="zh-TW" dirty="0">
                <a:latin typeface="微軟正黑體" panose="020B0604030504040204" pitchFamily="34" charset="-120"/>
              </a:rPr>
              <a:t>N2 </a:t>
            </a:r>
            <a:r>
              <a:rPr lang="zh-TW" altLang="en-US" dirty="0">
                <a:latin typeface="微軟正黑體" panose="020B0604030504040204" pitchFamily="34" charset="-120"/>
              </a:rPr>
              <a:t>抽掉，此時壓力劇降至約 0.05 </a:t>
            </a:r>
            <a:r>
              <a:rPr lang="en-US" altLang="zh-TW" dirty="0" err="1" smtClean="0">
                <a:latin typeface="微軟正黑體" panose="020B0604030504040204" pitchFamily="34" charset="-120"/>
              </a:rPr>
              <a:t>Ttorr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latin typeface="微軟正黑體" panose="020B0604030504040204" pitchFamily="34" charset="-120"/>
              </a:rPr>
              <a:t>Predepo</a:t>
            </a:r>
            <a:r>
              <a:rPr lang="en-US" altLang="zh-TW" dirty="0">
                <a:latin typeface="微軟正黑體" panose="020B0604030504040204" pitchFamily="34" charset="-120"/>
              </a:rPr>
              <a:t> step (</a:t>
            </a:r>
            <a:r>
              <a:rPr lang="zh-TW" altLang="en-US" dirty="0">
                <a:latin typeface="微軟正黑體" panose="020B0604030504040204" pitchFamily="34" charset="-120"/>
              </a:rPr>
              <a:t>此步驟內容與 </a:t>
            </a:r>
            <a:r>
              <a:rPr lang="en-US" altLang="zh-TW" dirty="0">
                <a:latin typeface="微軟正黑體" panose="020B0604030504040204" pitchFamily="34" charset="-120"/>
              </a:rPr>
              <a:t>depo step </a:t>
            </a:r>
            <a:r>
              <a:rPr lang="zh-TW" altLang="en-US" dirty="0">
                <a:latin typeface="微軟正黑體" panose="020B0604030504040204" pitchFamily="34" charset="-120"/>
              </a:rPr>
              <a:t>相同，因沉積前之 1 ～ 1.</a:t>
            </a:r>
            <a:r>
              <a:rPr lang="zh-TW" altLang="en-US" dirty="0" smtClean="0">
                <a:latin typeface="微軟正黑體" panose="020B0604030504040204" pitchFamily="34" charset="-120"/>
              </a:rPr>
              <a:t>5 </a:t>
            </a:r>
            <a:r>
              <a:rPr lang="en-US" altLang="zh-TW" dirty="0" smtClean="0">
                <a:latin typeface="微軟正黑體" panose="020B0604030504040204" pitchFamily="34" charset="-120"/>
              </a:rPr>
              <a:t>min.</a:t>
            </a:r>
            <a:r>
              <a:rPr lang="zh-TW" altLang="en-US" dirty="0">
                <a:latin typeface="微軟正黑體" panose="020B0604030504040204" pitchFamily="34" charset="-120"/>
              </a:rPr>
              <a:t>之沉積屬不穩定故將此步驟加於 </a:t>
            </a:r>
            <a:r>
              <a:rPr lang="en-US" altLang="zh-TW" dirty="0">
                <a:latin typeface="微軟正黑體" panose="020B0604030504040204" pitchFamily="34" charset="-120"/>
              </a:rPr>
              <a:t>depo step </a:t>
            </a:r>
            <a:r>
              <a:rPr lang="zh-TW" altLang="en-US" dirty="0" smtClean="0">
                <a:latin typeface="微軟正黑體" panose="020B0604030504040204" pitchFamily="34" charset="-120"/>
              </a:rPr>
              <a:t>前</a:t>
            </a:r>
            <a:r>
              <a:rPr lang="en-US" altLang="zh-TW" dirty="0" smtClean="0">
                <a:latin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Deposition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Purge step (</a:t>
            </a:r>
            <a:r>
              <a:rPr lang="zh-TW" altLang="en-US" dirty="0">
                <a:latin typeface="微軟正黑體" panose="020B0604030504040204" pitchFamily="34" charset="-120"/>
              </a:rPr>
              <a:t>目的是以 </a:t>
            </a:r>
            <a:r>
              <a:rPr lang="en-US" altLang="zh-TW" dirty="0">
                <a:latin typeface="微軟正黑體" panose="020B0604030504040204" pitchFamily="34" charset="-120"/>
              </a:rPr>
              <a:t>N2 purge，</a:t>
            </a:r>
            <a:r>
              <a:rPr lang="zh-TW" altLang="en-US" dirty="0">
                <a:latin typeface="微軟正黑體" panose="020B0604030504040204" pitchFamily="34" charset="-120"/>
              </a:rPr>
              <a:t>以去除殘留在 </a:t>
            </a:r>
            <a:r>
              <a:rPr lang="en-US" altLang="zh-TW" dirty="0">
                <a:latin typeface="微軟正黑體" panose="020B0604030504040204" pitchFamily="34" charset="-120"/>
              </a:rPr>
              <a:t>special gas </a:t>
            </a:r>
            <a:r>
              <a:rPr lang="en-US" altLang="zh-TW" dirty="0" smtClean="0">
                <a:latin typeface="微軟正黑體" panose="020B0604030504040204" pitchFamily="34" charset="-120"/>
              </a:rPr>
              <a:t>line </a:t>
            </a:r>
            <a:r>
              <a:rPr lang="zh-TW" altLang="en-US" dirty="0" smtClean="0">
                <a:latin typeface="微軟正黑體" panose="020B0604030504040204" pitchFamily="34" charset="-120"/>
              </a:rPr>
              <a:t>及</a:t>
            </a:r>
            <a:r>
              <a:rPr lang="en-US" altLang="zh-TW" dirty="0">
                <a:latin typeface="微軟正黑體" panose="020B0604030504040204" pitchFamily="34" charset="-120"/>
              </a:rPr>
              <a:t>Tube </a:t>
            </a:r>
            <a:r>
              <a:rPr lang="zh-TW" altLang="en-US" dirty="0">
                <a:latin typeface="微軟正黑體" panose="020B0604030504040204" pitchFamily="34" charset="-120"/>
              </a:rPr>
              <a:t>中之未反應之 </a:t>
            </a:r>
            <a:r>
              <a:rPr lang="en-US" altLang="zh-TW" dirty="0">
                <a:latin typeface="微軟正黑體" panose="020B0604030504040204" pitchFamily="34" charset="-120"/>
              </a:rPr>
              <a:t>special gas </a:t>
            </a:r>
            <a:r>
              <a:rPr lang="zh-TW" altLang="en-US" dirty="0">
                <a:latin typeface="微軟正黑體" panose="020B0604030504040204" pitchFamily="34" charset="-120"/>
              </a:rPr>
              <a:t>及反應後之殘餘</a:t>
            </a:r>
            <a:r>
              <a:rPr lang="zh-TW" altLang="en-US" dirty="0" smtClean="0">
                <a:latin typeface="微軟正黑體" panose="020B0604030504040204" pitchFamily="34" charset="-120"/>
              </a:rPr>
              <a:t>物</a:t>
            </a:r>
            <a:r>
              <a:rPr lang="en-US" altLang="zh-TW" dirty="0" smtClean="0">
                <a:latin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小破真空 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先通小流量之 </a:t>
            </a:r>
            <a:r>
              <a:rPr lang="en-US" altLang="zh-TW" dirty="0">
                <a:latin typeface="微軟正黑體" panose="020B0604030504040204" pitchFamily="34" charset="-120"/>
              </a:rPr>
              <a:t>N2</a:t>
            </a:r>
            <a:r>
              <a:rPr lang="zh-TW" altLang="en-US" dirty="0">
                <a:latin typeface="微軟正黑體" panose="020B0604030504040204" pitchFamily="34" charset="-120"/>
              </a:rPr>
              <a:t>，慢慢提升壓力，若通大流量之 </a:t>
            </a:r>
            <a:r>
              <a:rPr lang="en-US" altLang="zh-TW" dirty="0">
                <a:latin typeface="微軟正黑體" panose="020B0604030504040204" pitchFamily="34" charset="-120"/>
              </a:rPr>
              <a:t>N2 </a:t>
            </a:r>
            <a:r>
              <a:rPr lang="zh-TW" altLang="en-US" dirty="0">
                <a:latin typeface="微軟正黑體" panose="020B0604030504040204" pitchFamily="34" charset="-120"/>
              </a:rPr>
              <a:t>會</a:t>
            </a:r>
            <a:r>
              <a:rPr lang="zh-TW" altLang="en-US" dirty="0" smtClean="0">
                <a:latin typeface="微軟正黑體" panose="020B0604030504040204" pitchFamily="34" charset="-120"/>
              </a:rPr>
              <a:t>造成</a:t>
            </a:r>
            <a:r>
              <a:rPr lang="en-US" altLang="zh-TW" dirty="0">
                <a:latin typeface="微軟正黑體" panose="020B0604030504040204" pitchFamily="34" charset="-120"/>
              </a:rPr>
              <a:t>Tube </a:t>
            </a:r>
            <a:r>
              <a:rPr lang="zh-TW" altLang="en-US" dirty="0">
                <a:latin typeface="微軟正黑體" panose="020B0604030504040204" pitchFamily="34" charset="-120"/>
              </a:rPr>
              <a:t>中產生亂流而吹出 </a:t>
            </a:r>
            <a:r>
              <a:rPr lang="en-US" altLang="zh-TW" dirty="0" smtClean="0">
                <a:latin typeface="微軟正黑體" panose="020B0604030504040204" pitchFamily="34" charset="-120"/>
              </a:rPr>
              <a:t>particle)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破真空(通 </a:t>
            </a:r>
            <a:r>
              <a:rPr lang="en-US" altLang="zh-TW" dirty="0" smtClean="0">
                <a:latin typeface="微軟正黑體" panose="020B0604030504040204" pitchFamily="34" charset="-120"/>
              </a:rPr>
              <a:t>N2)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 (Low Pressure) Tube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3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HFV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(Pre-clean) 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簡介與應用 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is vapor phase processing?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The use of anhydrous gases (HF, HCL, O3, N2 and so on) and water vapor (H2O/N2) to perform isotropic oxide etching and cleaning of integrated circuits </a:t>
            </a:r>
          </a:p>
          <a:p>
            <a:r>
              <a:rPr lang="en-US" altLang="zh-TW" dirty="0"/>
              <a:t>Why vapor phase </a:t>
            </a:r>
            <a:r>
              <a:rPr lang="en-US" altLang="zh-TW" dirty="0" smtClean="0"/>
              <a:t>processing?</a:t>
            </a:r>
            <a:endParaRPr lang="en-US" altLang="zh-TW" dirty="0"/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high performance</a:t>
            </a:r>
          </a:p>
          <a:p>
            <a:pPr lvl="2"/>
            <a:r>
              <a:rPr lang="en-US" altLang="zh-TW" dirty="0"/>
              <a:t>low particle levels</a:t>
            </a:r>
          </a:p>
          <a:p>
            <a:pPr lvl="2"/>
            <a:r>
              <a:rPr lang="en-US" altLang="zh-TW" dirty="0"/>
              <a:t>low metallic contamination</a:t>
            </a:r>
          </a:p>
          <a:p>
            <a:pPr lvl="2"/>
            <a:r>
              <a:rPr lang="en-US" altLang="zh-TW" dirty="0"/>
              <a:t>better small geometry penetration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Reduced chemical and water consumption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Reduced chemical and water disposal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Improved safety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Well suited for cluster integration</a:t>
            </a:r>
          </a:p>
          <a:p>
            <a:pPr lvl="1"/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9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介紹製程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陳永昌</a:t>
            </a:r>
            <a:endParaRPr lang="en-US" altLang="zh-TW" dirty="0" smtClean="0"/>
          </a:p>
          <a:p>
            <a:pPr lvl="1"/>
            <a:r>
              <a:rPr lang="zh-TW" altLang="en-US" dirty="0"/>
              <a:t>擴散製程課</a:t>
            </a:r>
            <a:r>
              <a:rPr lang="zh-TW" altLang="en-US" dirty="0" smtClean="0"/>
              <a:t>主管</a:t>
            </a:r>
            <a:endParaRPr lang="en-US" altLang="zh-TW" dirty="0" smtClean="0"/>
          </a:p>
          <a:p>
            <a:r>
              <a:rPr lang="zh-TW" altLang="en-US" dirty="0" smtClean="0"/>
              <a:t>介紹爐管機台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薛鐘隆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設備課技術經理</a:t>
            </a:r>
            <a:endParaRPr lang="en-US" altLang="zh-TW" dirty="0" smtClean="0"/>
          </a:p>
          <a:p>
            <a:r>
              <a:rPr lang="zh-TW" altLang="en-US" dirty="0" smtClean="0"/>
              <a:t>介紹離子植佈機台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詹德仁</a:t>
            </a:r>
            <a:endParaRPr lang="en-US" altLang="zh-TW" dirty="0" smtClean="0"/>
          </a:p>
          <a:p>
            <a:pPr lvl="1"/>
            <a:r>
              <a:rPr lang="zh-TW" altLang="en-US" dirty="0"/>
              <a:t>設備課技術經理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自我介紹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2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</a:rPr>
              <a:t>Adsorption</a:t>
            </a:r>
            <a:endParaRPr lang="en-US" altLang="zh-TW" baseline="-250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H2O </a:t>
            </a:r>
            <a:r>
              <a:rPr lang="en-US" altLang="zh-TW" dirty="0">
                <a:latin typeface="微軟正黑體" panose="020B0604030504040204" pitchFamily="34" charset="-120"/>
              </a:rPr>
              <a:t>is adsorbed to activate </a:t>
            </a:r>
            <a:r>
              <a:rPr lang="en-US" altLang="zh-TW" dirty="0" smtClean="0">
                <a:latin typeface="微軟正黑體" panose="020B0604030504040204" pitchFamily="34" charset="-120"/>
              </a:rPr>
              <a:t>SiO2</a:t>
            </a:r>
            <a:r>
              <a:rPr lang="zh-TW" altLang="en-US" dirty="0" smtClean="0"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</a:rPr>
              <a:t>surface </a:t>
            </a:r>
            <a:r>
              <a:rPr lang="en-US" altLang="zh-TW" dirty="0">
                <a:latin typeface="微軟正黑體" panose="020B0604030504040204" pitchFamily="34" charset="-120"/>
              </a:rPr>
              <a:t>initiating reaction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HF </a:t>
            </a:r>
            <a:r>
              <a:rPr lang="en-US" altLang="zh-TW" dirty="0">
                <a:latin typeface="微軟正黑體" panose="020B0604030504040204" pitchFamily="34" charset="-120"/>
              </a:rPr>
              <a:t>is adsorbed </a:t>
            </a:r>
            <a:endParaRPr lang="en-US" altLang="zh-TW" baseline="-25000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sym typeface="Wingdings" pitchFamily="2" charset="2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</a:rPr>
              <a:t>Reaction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Adsorbed H2O </a:t>
            </a:r>
            <a:r>
              <a:rPr lang="en-US" altLang="zh-TW" dirty="0">
                <a:latin typeface="微軟正黑體" panose="020B0604030504040204" pitchFamily="34" charset="-120"/>
              </a:rPr>
              <a:t>and HF at one site to fluorinated Si (from Si-F) and produced H2O 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</a:rPr>
              <a:t>Si-O-Si+H2O+HF</a:t>
            </a:r>
            <a:r>
              <a:rPr lang="en-US" altLang="zh-TW" dirty="0">
                <a:latin typeface="微軟正黑體" panose="020B0604030504040204" pitchFamily="34" charset="-120"/>
                <a:sym typeface="Wingdings" pitchFamily="2" charset="2"/>
              </a:rPr>
              <a:t>Si-F+Si-OH+H2O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Si-F+HF+H2O</a:t>
            </a:r>
            <a:r>
              <a:rPr lang="en-US" altLang="zh-TW" dirty="0">
                <a:latin typeface="微軟正黑體" panose="020B0604030504040204" pitchFamily="34" charset="-120"/>
                <a:sym typeface="Wingdings" pitchFamily="2" charset="2"/>
              </a:rPr>
              <a:t>SiF2+Si-OH+H2O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</a:p>
          <a:p>
            <a:pPr lvl="1"/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HFV</a:t>
            </a:r>
            <a:r>
              <a:rPr lang="zh-TW" altLang="en-US" dirty="0" smtClean="0"/>
              <a:t> 反應式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WSi</a:t>
            </a:r>
            <a:r>
              <a: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簡介與應用 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5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Silicide </a:t>
            </a:r>
            <a:r>
              <a:rPr lang="zh-TW" altLang="en-US" dirty="0" smtClean="0"/>
              <a:t>特定比較</a:t>
            </a:r>
            <a:endParaRPr lang="en-US" dirty="0"/>
          </a:p>
        </p:txBody>
      </p:sp>
      <p:graphicFrame>
        <p:nvGraphicFramePr>
          <p:cNvPr id="5" name="Group 41"/>
          <p:cNvGraphicFramePr>
            <a:graphicFrameLocks noGrp="1"/>
          </p:cNvGraphicFramePr>
          <p:nvPr/>
        </p:nvGraphicFramePr>
        <p:xfrm>
          <a:off x="1524000" y="1390650"/>
          <a:ext cx="6096000" cy="4076383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熔點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(℃)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電阻率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(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μΩ-cm)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熱膨脹係數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(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ppm/℃)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338"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Si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1420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500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3.0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TiSi2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1540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13-17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10.5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925"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MoSi2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1870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22-100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8.2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750"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TaSi2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2400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8-45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8.8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WSi2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2050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14-70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30000"/>
                        </a:spcBef>
                        <a:buSzPct val="10000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30000"/>
                        </a:spcBef>
                        <a:buSzPct val="100000"/>
                        <a:defRPr sz="16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SzPct val="100000"/>
                        <a:defRPr sz="1200" b="1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6.2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21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SiH4-based </a:t>
            </a:r>
            <a:r>
              <a:rPr lang="en-US" altLang="zh-TW" dirty="0" err="1" smtClean="0">
                <a:latin typeface="微軟正黑體" panose="020B0604030504040204" pitchFamily="34" charset="-120"/>
              </a:rPr>
              <a:t>WSix</a:t>
            </a:r>
            <a:r>
              <a:rPr lang="en-US" altLang="zh-TW" dirty="0" smtClean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process</a:t>
            </a:r>
            <a:endParaRPr lang="en-US" altLang="zh-TW" baseline="-250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latin typeface="微軟正黑體" panose="020B0604030504040204" pitchFamily="34" charset="-120"/>
              </a:rPr>
              <a:t>Silane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</a:rPr>
              <a:t>chemistry:</a:t>
            </a:r>
            <a:r>
              <a:rPr lang="zh-TW" altLang="en-US" dirty="0" smtClean="0"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</a:rPr>
              <a:t>WF6+7SiH4</a:t>
            </a:r>
            <a:r>
              <a:rPr lang="en-US" altLang="zh-TW" dirty="0">
                <a:latin typeface="微軟正黑體" panose="020B0604030504040204" pitchFamily="34" charset="-120"/>
                <a:sym typeface="Wingdings" pitchFamily="2" charset="2"/>
              </a:rPr>
              <a:t>2WSi2+2SiF4</a:t>
            </a:r>
            <a:r>
              <a:rPr lang="en-US" altLang="zh-TW" dirty="0" smtClean="0">
                <a:latin typeface="微軟正黑體" panose="020B0604030504040204" pitchFamily="34" charset="-120"/>
                <a:sym typeface="Wingdings" pitchFamily="2" charset="2"/>
              </a:rPr>
              <a:t>+</a:t>
            </a:r>
            <a:r>
              <a:rPr lang="en-US" altLang="zh-TW" dirty="0">
                <a:latin typeface="微軟正黑體" panose="020B0604030504040204" pitchFamily="34" charset="-120"/>
                <a:sym typeface="Wingdings" pitchFamily="2" charset="2"/>
              </a:rPr>
              <a:t>+14H2</a:t>
            </a:r>
            <a:endParaRPr lang="en-US" altLang="zh-TW" baseline="-25000" dirty="0">
              <a:latin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</a:rPr>
              <a:t>DCS-based </a:t>
            </a:r>
            <a:r>
              <a:rPr lang="en-US" altLang="zh-TW" dirty="0" err="1" smtClean="0">
                <a:latin typeface="微軟正黑體" panose="020B0604030504040204" pitchFamily="34" charset="-120"/>
              </a:rPr>
              <a:t>WSix</a:t>
            </a:r>
            <a:r>
              <a:rPr lang="en-US" altLang="zh-TW" dirty="0" smtClean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process</a:t>
            </a:r>
            <a:endParaRPr lang="en-US" altLang="zh-TW" baseline="-250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latin typeface="微軟正黑體" panose="020B0604030504040204" pitchFamily="34" charset="-120"/>
              </a:rPr>
              <a:t>Dichlorosilane</a:t>
            </a:r>
            <a:r>
              <a:rPr lang="en-US" altLang="zh-TW" dirty="0">
                <a:latin typeface="微軟正黑體" panose="020B0604030504040204" pitchFamily="34" charset="-120"/>
              </a:rPr>
              <a:t> chemistry</a:t>
            </a:r>
            <a:r>
              <a:rPr lang="en-US" altLang="zh-TW" dirty="0" smtClean="0">
                <a:latin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2WF6+10SiH2CL2</a:t>
            </a:r>
            <a:r>
              <a:rPr lang="en-US" altLang="zh-TW" dirty="0">
                <a:latin typeface="微軟正黑體" panose="020B0604030504040204" pitchFamily="34" charset="-120"/>
                <a:sym typeface="Wingdings" pitchFamily="2" charset="2"/>
              </a:rPr>
              <a:t>2WSi2+3SiF4+3SiCL4+8HCL+6H2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</a:rPr>
              <a:t>兩者特性比較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WSi</a:t>
            </a:r>
            <a:r>
              <a:rPr lang="en-US" dirty="0" smtClean="0"/>
              <a:t> </a:t>
            </a:r>
            <a:r>
              <a:rPr lang="zh-TW" altLang="en-US" dirty="0" smtClean="0"/>
              <a:t>製程法比較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52409"/>
              </p:ext>
            </p:extLst>
          </p:nvPr>
        </p:nvGraphicFramePr>
        <p:xfrm>
          <a:off x="899592" y="2996952"/>
          <a:ext cx="6048672" cy="3436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Worksheet" r:id="rId3" imgW="4829413" imgH="2743438" progId="Excel.Sheet.8">
                  <p:embed/>
                </p:oleObj>
              </mc:Choice>
              <mc:Fallback>
                <p:oleObj name="Worksheet" r:id="rId3" imgW="4829413" imgH="2743438" progId="Excel.Sheet.8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996952"/>
                        <a:ext cx="6048672" cy="3436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29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Low </a:t>
            </a:r>
            <a:r>
              <a:rPr lang="en-US" altLang="zh-TW" dirty="0" smtClean="0">
                <a:latin typeface="微軟正黑體" panose="020B0604030504040204" pitchFamily="34" charset="-120"/>
              </a:rPr>
              <a:t>fluorine </a:t>
            </a:r>
            <a:r>
              <a:rPr lang="en-US" altLang="zh-TW" dirty="0">
                <a:latin typeface="微軟正黑體" panose="020B0604030504040204" pitchFamily="34" charset="-120"/>
              </a:rPr>
              <a:t>contents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Reducing oxide thickening effect to gate oxide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Better </a:t>
            </a:r>
            <a:r>
              <a:rPr lang="en-US" altLang="zh-TW" dirty="0" smtClean="0">
                <a:latin typeface="微軟正黑體" panose="020B0604030504040204" pitchFamily="34" charset="-120"/>
              </a:rPr>
              <a:t>coverage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Less </a:t>
            </a:r>
            <a:r>
              <a:rPr lang="en-US" altLang="zh-TW" dirty="0" smtClean="0">
                <a:latin typeface="微軟正黑體" panose="020B0604030504040204" pitchFamily="34" charset="-120"/>
              </a:rPr>
              <a:t>micro-cracking </a:t>
            </a:r>
            <a:r>
              <a:rPr lang="en-US" altLang="zh-TW" dirty="0">
                <a:latin typeface="微軟正黑體" panose="020B0604030504040204" pitchFamily="34" charset="-120"/>
              </a:rPr>
              <a:t>&amp; peeling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Small stress change by annealing</a:t>
            </a:r>
          </a:p>
          <a:p>
            <a:pPr lvl="1"/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DCS </a:t>
            </a:r>
            <a:r>
              <a:rPr lang="en-US" dirty="0" err="1" smtClean="0"/>
              <a:t>WSi</a:t>
            </a:r>
            <a:r>
              <a:rPr lang="en-US" dirty="0" smtClean="0"/>
              <a:t> 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Film thickness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Deposition rate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Sheet resistance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Sheet resistance uniformity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</a:rPr>
              <a:t>Resistivity/tungsten </a:t>
            </a:r>
            <a:r>
              <a:rPr lang="en-US" altLang="zh-TW" dirty="0">
                <a:latin typeface="微軟正黑體" panose="020B0604030504040204" pitchFamily="34" charset="-120"/>
              </a:rPr>
              <a:t>to silicon ratio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Stress/adhesion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</a:rPr>
              <a:t>Fluorine </a:t>
            </a:r>
            <a:r>
              <a:rPr lang="en-US" altLang="zh-TW" dirty="0">
                <a:latin typeface="微軟正黑體" panose="020B0604030504040204" pitchFamily="34" charset="-120"/>
              </a:rPr>
              <a:t>content</a:t>
            </a:r>
          </a:p>
          <a:p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WSi</a:t>
            </a:r>
            <a:r>
              <a:rPr lang="en-US" dirty="0" smtClean="0"/>
              <a:t> </a:t>
            </a:r>
            <a:r>
              <a:rPr lang="en-US" altLang="zh-TW" dirty="0"/>
              <a:t>film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WSi</a:t>
            </a:r>
            <a:r>
              <a:rPr lang="en-US" dirty="0" smtClean="0"/>
              <a:t> Process Parameter Trends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694148"/>
              </p:ext>
            </p:extLst>
          </p:nvPr>
        </p:nvGraphicFramePr>
        <p:xfrm>
          <a:off x="665163" y="1127125"/>
          <a:ext cx="7759700" cy="578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Document" r:id="rId3" imgW="6953887" imgH="5177326" progId="Word.Document.8">
                  <p:embed/>
                </p:oleObj>
              </mc:Choice>
              <mc:Fallback>
                <p:oleObj name="Document" r:id="rId3" imgW="6953887" imgH="5177326" progId="Word.Document.8">
                  <p:embed/>
                  <p:pic>
                    <p:nvPicPr>
                      <p:cNvPr id="0" name="Object 4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1127125"/>
                        <a:ext cx="7759700" cy="578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43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介紹機台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Implanter </a:t>
            </a:r>
            <a:r>
              <a:rPr lang="zh-TW" altLang="en-US" dirty="0">
                <a:latin typeface="微軟正黑體" panose="020B0604030504040204" pitchFamily="34" charset="-120"/>
              </a:rPr>
              <a:t>製程簡介與應用</a:t>
            </a:r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1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微軟正黑體" panose="020B0604030504040204" pitchFamily="34" charset="-120"/>
              </a:rPr>
              <a:t>What is the ion implantation?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Ion Implantation is a process in which 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</a:rPr>
              <a:t>energetic, charged atoms or molecules</a:t>
            </a:r>
            <a:r>
              <a:rPr lang="en-US" altLang="zh-TW" dirty="0">
                <a:latin typeface="微軟正黑體" panose="020B0604030504040204" pitchFamily="34" charset="-120"/>
              </a:rPr>
              <a:t> are directly introduced into a </a:t>
            </a:r>
            <a:r>
              <a:rPr lang="en-US" altLang="zh-TW" dirty="0" smtClean="0">
                <a:latin typeface="微軟正黑體" panose="020B0604030504040204" pitchFamily="34" charset="-120"/>
              </a:rPr>
              <a:t>substrate. Its </a:t>
            </a:r>
            <a:r>
              <a:rPr lang="en-US" altLang="zh-TW" dirty="0">
                <a:latin typeface="微軟正黑體" panose="020B0604030504040204" pitchFamily="34" charset="-120"/>
              </a:rPr>
              <a:t>objective is to introduce a desired atomic species into 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</a:rPr>
              <a:t>a target material to change or adjust electronic characteristic </a:t>
            </a:r>
            <a:r>
              <a:rPr lang="en-US" altLang="zh-TW" dirty="0">
                <a:latin typeface="微軟正黑體" panose="020B0604030504040204" pitchFamily="34" charset="-120"/>
              </a:rPr>
              <a:t>of the substrate.</a:t>
            </a:r>
          </a:p>
          <a:p>
            <a:pPr lvl="1"/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Ion Implantation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2564904"/>
            <a:ext cx="5839337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4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介紹製程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26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Precisely control of dopant atoms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Reduce lateral distribution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Extremely pure dopant beams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Little cross contamination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Can inject dopant atoms through a thin surface layer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Well distribution control of dopant profile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Profiles can be superimposed by multiple implants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Uniformity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Low temperature process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High vacuum reduces contamination problem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Variety of materials can be a masking layer</a:t>
            </a:r>
          </a:p>
          <a:p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7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Damage to target material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Shallow depth of conventional implanters </a:t>
            </a:r>
            <a:r>
              <a:rPr lang="en-US" altLang="zh-TW" dirty="0" smtClean="0">
                <a:latin typeface="微軟正黑體" panose="020B0604030504040204" pitchFamily="34" charset="-120"/>
              </a:rPr>
              <a:t>for heavy </a:t>
            </a:r>
            <a:r>
              <a:rPr lang="en-US" altLang="zh-TW" dirty="0">
                <a:latin typeface="微軟正黑體" panose="020B0604030504040204" pitchFamily="34" charset="-120"/>
              </a:rPr>
              <a:t>atoms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Lateral distribution is not zero and becomes </a:t>
            </a:r>
            <a:r>
              <a:rPr lang="en-US" altLang="zh-TW" dirty="0" smtClean="0">
                <a:latin typeface="微軟正黑體" panose="020B0604030504040204" pitchFamily="34" charset="-120"/>
              </a:rPr>
              <a:t>a fundamental </a:t>
            </a:r>
            <a:r>
              <a:rPr lang="en-US" altLang="zh-TW" dirty="0">
                <a:latin typeface="微軟正黑體" panose="020B0604030504040204" pitchFamily="34" charset="-120"/>
              </a:rPr>
              <a:t>limiting factor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Throughput is low of high dose implant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Complex machine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Safety issue</a:t>
            </a:r>
          </a:p>
          <a:p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Problems/Limitations</a:t>
            </a:r>
            <a:br>
              <a:rPr lang="en-US" altLang="zh-TW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Energy (</a:t>
            </a:r>
            <a:r>
              <a:rPr lang="zh-TW" altLang="en-US" dirty="0" smtClean="0"/>
              <a:t>高能量離子植入機</a:t>
            </a:r>
            <a:r>
              <a:rPr lang="en-US" altLang="zh-TW" dirty="0" smtClean="0"/>
              <a:t>)</a:t>
            </a:r>
          </a:p>
          <a:p>
            <a:pPr lvl="1"/>
            <a:r>
              <a:rPr lang="en-US" dirty="0" smtClean="0"/>
              <a:t>Energy Range: 90keV~3MeV</a:t>
            </a:r>
          </a:p>
          <a:p>
            <a:r>
              <a:rPr lang="en-US" dirty="0" smtClean="0"/>
              <a:t>High Current (</a:t>
            </a:r>
            <a:r>
              <a:rPr lang="zh-TW" altLang="en-US" dirty="0" smtClean="0"/>
              <a:t>高電流離子植入機</a:t>
            </a:r>
            <a:r>
              <a:rPr lang="en-US" altLang="zh-TW" dirty="0" smtClean="0"/>
              <a:t>)</a:t>
            </a:r>
          </a:p>
          <a:p>
            <a:pPr lvl="1"/>
            <a:r>
              <a:rPr lang="en-US" dirty="0" smtClean="0"/>
              <a:t>Beam Current: 100uA~30mA</a:t>
            </a:r>
          </a:p>
          <a:p>
            <a:pPr lvl="1"/>
            <a:r>
              <a:rPr lang="en-US" dirty="0" smtClean="0"/>
              <a:t>GSD-100 (GSD-1&amp;2), GSD-200 (GSD-4&amp;5), Viision-200 (GSD-6)</a:t>
            </a:r>
          </a:p>
          <a:p>
            <a:r>
              <a:rPr lang="en-US" dirty="0" smtClean="0"/>
              <a:t>Medium Current (</a:t>
            </a:r>
            <a:r>
              <a:rPr lang="zh-TW" altLang="en-US" dirty="0" smtClean="0"/>
              <a:t>中電流</a:t>
            </a:r>
            <a:r>
              <a:rPr lang="zh-TW" altLang="en-US" dirty="0"/>
              <a:t>離子植入機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Beam Current: 10uA~1mA</a:t>
            </a:r>
          </a:p>
          <a:p>
            <a:pPr lvl="1"/>
            <a:r>
              <a:rPr lang="en-US" altLang="zh-TW" dirty="0" smtClean="0"/>
              <a:t>NV-6200A, E500</a:t>
            </a:r>
          </a:p>
          <a:p>
            <a:r>
              <a:rPr lang="en-US" altLang="zh-TW" dirty="0" smtClean="0"/>
              <a:t>Low Energy (</a:t>
            </a:r>
            <a:r>
              <a:rPr lang="zh-TW" altLang="en-US" dirty="0" smtClean="0"/>
              <a:t>低能量</a:t>
            </a:r>
            <a:r>
              <a:rPr lang="zh-TW" altLang="en-US" dirty="0"/>
              <a:t>離子植入機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Energy Range: 200eV~50keV</a:t>
            </a:r>
            <a:endParaRPr lang="en-US" altLang="zh-TW" dirty="0"/>
          </a:p>
          <a:p>
            <a:endParaRPr lang="en-US" altLang="zh-TW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Faraday system</a:t>
            </a:r>
          </a:p>
          <a:p>
            <a:r>
              <a:rPr lang="en-US" altLang="zh-TW" dirty="0" smtClean="0"/>
              <a:t>Pressure </a:t>
            </a:r>
            <a:r>
              <a:rPr lang="en-US" altLang="zh-TW" dirty="0"/>
              <a:t>effect</a:t>
            </a:r>
          </a:p>
          <a:p>
            <a:r>
              <a:rPr lang="en-US" altLang="zh-TW" dirty="0" smtClean="0"/>
              <a:t>Cooling</a:t>
            </a:r>
            <a:endParaRPr lang="en-US" altLang="zh-TW" dirty="0"/>
          </a:p>
          <a:p>
            <a:r>
              <a:rPr lang="en-US" altLang="zh-TW" dirty="0" smtClean="0"/>
              <a:t>Charging</a:t>
            </a:r>
            <a:endParaRPr lang="en-US" altLang="zh-TW" dirty="0"/>
          </a:p>
          <a:p>
            <a:r>
              <a:rPr lang="en-US" altLang="zh-TW" dirty="0" smtClean="0"/>
              <a:t>Channeling</a:t>
            </a:r>
            <a:endParaRPr lang="en-US" altLang="zh-TW" dirty="0"/>
          </a:p>
          <a:p>
            <a:pPr lvl="1"/>
            <a:r>
              <a:rPr lang="en-US" altLang="zh-TW" dirty="0" smtClean="0"/>
              <a:t>channeling </a:t>
            </a:r>
            <a:r>
              <a:rPr lang="en-US" altLang="zh-TW" dirty="0"/>
              <a:t>type</a:t>
            </a:r>
          </a:p>
          <a:p>
            <a:pPr lvl="1"/>
            <a:r>
              <a:rPr lang="en-US" altLang="zh-TW" dirty="0" smtClean="0"/>
              <a:t>control </a:t>
            </a:r>
            <a:r>
              <a:rPr lang="en-US" altLang="zh-TW" dirty="0"/>
              <a:t>method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Process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28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662238" y="1341438"/>
            <a:ext cx="4430042" cy="1008062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擴散爐管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TEL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機台簡介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921000"/>
            <a:ext cx="2640012" cy="38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TextBox 7"/>
          <p:cNvSpPr txBox="1">
            <a:spLocks noChangeArrowheads="1"/>
          </p:cNvSpPr>
          <p:nvPr/>
        </p:nvSpPr>
        <p:spPr bwMode="auto">
          <a:xfrm>
            <a:off x="3132138" y="2921000"/>
            <a:ext cx="1079500" cy="307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400" b="1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FURNACE</a:t>
            </a:r>
            <a:endParaRPr kumimoji="0" lang="zh-TW" altLang="en-US" sz="1400" b="1" i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40152" y="5805264"/>
            <a:ext cx="10470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機型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VCF-615S</a:t>
            </a: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VDF-615S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891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148263" y="836613"/>
            <a:ext cx="3168650" cy="2816225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傳送機構示意圖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製程氣體</a:t>
            </a: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 CHART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顯示面板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VL-800</a:t>
            </a: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手動控制器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T-BAWL </a:t>
            </a: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上下貨控制器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下貨區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晶舟放置區</a:t>
            </a: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BOAT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zh-TW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zh-TW" altLang="en-US" sz="1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保溫筒</a:t>
            </a:r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zh-TW" altLang="en-US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4535487" cy="563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34925" y="260350"/>
            <a:ext cx="2316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機台外觀</a:t>
            </a:r>
          </a:p>
        </p:txBody>
      </p:sp>
      <p:sp>
        <p:nvSpPr>
          <p:cNvPr id="32773" name="TextBox 5"/>
          <p:cNvSpPr txBox="1">
            <a:spLocks noChangeArrowheads="1"/>
          </p:cNvSpPr>
          <p:nvPr/>
        </p:nvSpPr>
        <p:spPr bwMode="auto">
          <a:xfrm>
            <a:off x="539750" y="908050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1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2916238" y="908050"/>
            <a:ext cx="287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2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5" name="TextBox 8"/>
          <p:cNvSpPr txBox="1">
            <a:spLocks noChangeArrowheads="1"/>
          </p:cNvSpPr>
          <p:nvPr/>
        </p:nvSpPr>
        <p:spPr bwMode="auto">
          <a:xfrm>
            <a:off x="539750" y="1743075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3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6" name="TextBox 9"/>
          <p:cNvSpPr txBox="1">
            <a:spLocks noChangeArrowheads="1"/>
          </p:cNvSpPr>
          <p:nvPr/>
        </p:nvSpPr>
        <p:spPr bwMode="auto">
          <a:xfrm>
            <a:off x="4500563" y="2679700"/>
            <a:ext cx="287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4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7" name="TextBox 10"/>
          <p:cNvSpPr txBox="1">
            <a:spLocks noChangeArrowheads="1"/>
          </p:cNvSpPr>
          <p:nvPr/>
        </p:nvSpPr>
        <p:spPr bwMode="auto">
          <a:xfrm>
            <a:off x="539750" y="5343525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5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8" name="TextBox 11"/>
          <p:cNvSpPr txBox="1">
            <a:spLocks noChangeArrowheads="1"/>
          </p:cNvSpPr>
          <p:nvPr/>
        </p:nvSpPr>
        <p:spPr bwMode="auto">
          <a:xfrm>
            <a:off x="2411413" y="5703888"/>
            <a:ext cx="288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6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79" name="TextBox 12"/>
          <p:cNvSpPr txBox="1">
            <a:spLocks noChangeArrowheads="1"/>
          </p:cNvSpPr>
          <p:nvPr/>
        </p:nvSpPr>
        <p:spPr bwMode="auto">
          <a:xfrm>
            <a:off x="1187450" y="4292600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7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80" name="TextBox 14"/>
          <p:cNvSpPr txBox="1">
            <a:spLocks noChangeArrowheads="1"/>
          </p:cNvSpPr>
          <p:nvPr/>
        </p:nvSpPr>
        <p:spPr bwMode="auto">
          <a:xfrm>
            <a:off x="2411413" y="3327400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8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pic>
        <p:nvPicPr>
          <p:cNvPr id="3278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221163"/>
            <a:ext cx="2676525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82" name="TextBox 16"/>
          <p:cNvSpPr txBox="1">
            <a:spLocks noChangeArrowheads="1"/>
          </p:cNvSpPr>
          <p:nvPr/>
        </p:nvSpPr>
        <p:spPr bwMode="auto">
          <a:xfrm>
            <a:off x="5435600" y="4508500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9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  <p:sp>
        <p:nvSpPr>
          <p:cNvPr id="32783" name="TextBox 17"/>
          <p:cNvSpPr txBox="1">
            <a:spLocks noChangeArrowheads="1"/>
          </p:cNvSpPr>
          <p:nvPr/>
        </p:nvSpPr>
        <p:spPr bwMode="auto">
          <a:xfrm>
            <a:off x="7510463" y="5343525"/>
            <a:ext cx="517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400" b="1" i="1">
                <a:solidFill>
                  <a:srgbClr val="FF0000"/>
                </a:solidFill>
              </a:rPr>
              <a:t>10</a:t>
            </a:r>
            <a:endParaRPr kumimoji="0" lang="zh-TW" altLang="en-US" sz="2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55771482"/>
              </p:ext>
            </p:extLst>
          </p:nvPr>
        </p:nvGraphicFramePr>
        <p:xfrm>
          <a:off x="539552" y="332656"/>
          <a:ext cx="756084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07950" y="188913"/>
            <a:ext cx="201612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爐</a:t>
            </a:r>
            <a:r>
              <a:rPr kumimoji="0" lang="zh-TW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管分</a:t>
            </a:r>
            <a:r>
              <a:rPr kumimoji="0" lang="zh-TW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類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084168" y="4729587"/>
            <a:ext cx="2016225" cy="598425"/>
            <a:chOff x="5422782" y="3149359"/>
            <a:chExt cx="1824847" cy="91242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圓角矩形 6"/>
            <p:cNvSpPr/>
            <p:nvPr/>
          </p:nvSpPr>
          <p:spPr>
            <a:xfrm>
              <a:off x="5422782" y="3149359"/>
              <a:ext cx="1824847" cy="912423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圓角矩形 4"/>
            <p:cNvSpPr txBox="1"/>
            <p:nvPr/>
          </p:nvSpPr>
          <p:spPr>
            <a:xfrm>
              <a:off x="5449506" y="3176083"/>
              <a:ext cx="1771399" cy="8589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400" dirty="0" smtClean="0">
                  <a:latin typeface="微軟正黑體" pitchFamily="34" charset="-120"/>
                  <a:ea typeface="微軟正黑體" pitchFamily="34" charset="-120"/>
                </a:rPr>
                <a:t>HTO </a:t>
              </a:r>
              <a:r>
                <a:rPr lang="en-US" altLang="zh-TW" sz="2400" kern="1200" dirty="0" smtClean="0"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400" dirty="0">
                  <a:solidFill>
                    <a:srgbClr val="7030A0"/>
                  </a:solidFill>
                  <a:latin typeface="微軟正黑體" pitchFamily="34" charset="-120"/>
                  <a:ea typeface="微軟正黑體" pitchFamily="34" charset="-120"/>
                </a:rPr>
                <a:t>1</a:t>
              </a:r>
              <a:endParaRPr lang="zh-TW" altLang="en-US" sz="2400" kern="1200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081783" y="5494285"/>
            <a:ext cx="2016225" cy="598425"/>
            <a:chOff x="5422782" y="3149359"/>
            <a:chExt cx="1824847" cy="91242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圓角矩形 9"/>
            <p:cNvSpPr/>
            <p:nvPr/>
          </p:nvSpPr>
          <p:spPr>
            <a:xfrm>
              <a:off x="5422782" y="3149359"/>
              <a:ext cx="1824847" cy="912423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圓角矩形 4"/>
            <p:cNvSpPr txBox="1"/>
            <p:nvPr/>
          </p:nvSpPr>
          <p:spPr>
            <a:xfrm>
              <a:off x="5449506" y="3176083"/>
              <a:ext cx="1771399" cy="8589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dirty="0" smtClean="0">
                  <a:latin typeface="微軟正黑體" pitchFamily="34" charset="-120"/>
                  <a:ea typeface="微軟正黑體" pitchFamily="34" charset="-120"/>
                </a:rPr>
                <a:t>IN-SITU POLY</a:t>
              </a:r>
              <a:r>
                <a:rPr lang="en-US" altLang="zh-TW" sz="2400" dirty="0" smtClean="0"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400" kern="1200" dirty="0" smtClean="0"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400" dirty="0">
                  <a:solidFill>
                    <a:srgbClr val="7030A0"/>
                  </a:solidFill>
                  <a:latin typeface="微軟正黑體" pitchFamily="34" charset="-120"/>
                  <a:ea typeface="微軟正黑體" pitchFamily="34" charset="-120"/>
                </a:rPr>
                <a:t>1</a:t>
              </a:r>
              <a:endParaRPr lang="zh-TW" altLang="en-US" sz="2400" kern="1200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cxnSp>
        <p:nvCxnSpPr>
          <p:cNvPr id="3" name="直線接點 2"/>
          <p:cNvCxnSpPr/>
          <p:nvPr/>
        </p:nvCxnSpPr>
        <p:spPr>
          <a:xfrm>
            <a:off x="5364088" y="4297539"/>
            <a:ext cx="717695" cy="73126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endCxn id="10" idx="1"/>
          </p:cNvCxnSpPr>
          <p:nvPr/>
        </p:nvCxnSpPr>
        <p:spPr>
          <a:xfrm>
            <a:off x="5370065" y="4289728"/>
            <a:ext cx="711718" cy="150377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2601913" cy="706437"/>
          </a:xfrm>
        </p:spPr>
        <p:txBody>
          <a:bodyPr/>
          <a:lstStyle/>
          <a:p>
            <a:pPr>
              <a:defRPr/>
            </a:pPr>
            <a:r>
              <a:rPr lang="zh-TW" alt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機</a:t>
            </a:r>
            <a:r>
              <a:rPr lang="zh-TW" altLang="en-US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台主體架構</a:t>
            </a:r>
            <a:endParaRPr lang="zh-TW" alt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975"/>
            <a:ext cx="8435975" cy="5184775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MAIN  SYSTEM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b="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       AP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管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M3100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LP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管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M3200</a:t>
            </a:r>
          </a:p>
          <a:p>
            <a:pPr marL="0" indent="0">
              <a:buFont typeface="Arial" charset="0"/>
              <a:buNone/>
              <a:defRPr/>
            </a:pPr>
            <a:endParaRPr lang="zh-TW" altLang="en-US" sz="800" b="0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 SYSTEM</a:t>
            </a:r>
          </a:p>
          <a:p>
            <a:pPr marL="0" indent="0">
              <a:buFont typeface="Arial" charset="0"/>
              <a:buNone/>
              <a:defRPr/>
            </a:pPr>
            <a:r>
              <a:rPr lang="zh-TW" altLang="en-US" b="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#</a:t>
            </a:r>
            <a:r>
              <a:rPr lang="en-US" altLang="zh-TW" b="0" dirty="0" smtClean="0">
                <a:solidFill>
                  <a:srgbClr val="92D050"/>
                </a:solidFill>
                <a:latin typeface="微軟正黑體" pitchFamily="34" charset="-120"/>
                <a:ea typeface="微軟正黑體" pitchFamily="34" charset="-120"/>
              </a:rPr>
              <a:t>MODEL 120</a:t>
            </a:r>
            <a:endParaRPr lang="en-US" altLang="zh-TW" sz="800" b="0" dirty="0" smtClean="0">
              <a:solidFill>
                <a:srgbClr val="92D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Font typeface="Arial" charset="0"/>
              <a:buNone/>
              <a:defRPr/>
            </a:pPr>
            <a:endParaRPr lang="zh-TW" altLang="en-US" sz="800" b="0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b="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       #</a:t>
            </a:r>
            <a:r>
              <a:rPr lang="en-US" altLang="zh-TW" b="0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MODEL 340</a:t>
            </a:r>
          </a:p>
          <a:p>
            <a:pPr marL="0" indent="0">
              <a:buFont typeface="Arial" charset="0"/>
              <a:buNone/>
              <a:defRPr/>
            </a:pPr>
            <a:endParaRPr lang="en-US" altLang="zh-TW" sz="800" b="0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WAFER TRANSFER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zh-TW" altLang="en-US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T-BAWL</a:t>
            </a:r>
          </a:p>
          <a:p>
            <a:pPr marL="0" indent="0">
              <a:buFont typeface="Arial" charset="0"/>
              <a:buNone/>
              <a:defRPr/>
            </a:pPr>
            <a:endParaRPr lang="en-US" altLang="zh-TW" sz="800" b="0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TW" b="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 BOAT TRANSFER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zh-TW" b="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zh-TW" altLang="en-US" b="0" dirty="0" smtClean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0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VL-800</a:t>
            </a:r>
            <a:r>
              <a:rPr lang="en-US" altLang="zh-TW" b="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b="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427984" y="548680"/>
          <a:ext cx="432048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4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79388" y="731838"/>
            <a:ext cx="176371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1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M3100/3200 </a:t>
            </a:r>
            <a:endParaRPr kumimoji="0" lang="en-US" altLang="zh-TW" sz="1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</p:txBody>
      </p:sp>
      <p:sp>
        <p:nvSpPr>
          <p:cNvPr id="11267" name="Text Box 10"/>
          <p:cNvSpPr txBox="1">
            <a:spLocks noChangeArrowheads="1"/>
          </p:cNvSpPr>
          <p:nvPr/>
        </p:nvSpPr>
        <p:spPr bwMode="auto">
          <a:xfrm>
            <a:off x="377825" y="4076700"/>
            <a:ext cx="2771775" cy="25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WHOLE: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跳步驟                                                 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GAS: GAS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流量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PAD;CON TEMP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ALARM LOG:ALARM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STANDBY:START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燈不會閃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FAIL: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ABORT: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ABORT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ALARM: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目前存在的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ALARM</a:t>
            </a:r>
          </a:p>
        </p:txBody>
      </p:sp>
      <p:sp>
        <p:nvSpPr>
          <p:cNvPr id="11268" name="Text Box 11"/>
          <p:cNvSpPr txBox="1">
            <a:spLocks noChangeArrowheads="1"/>
          </p:cNvSpPr>
          <p:nvPr/>
        </p:nvSpPr>
        <p:spPr bwMode="auto">
          <a:xfrm>
            <a:off x="3122613" y="4076700"/>
            <a:ext cx="3600450" cy="25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READ FAIL: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OFF: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ESC: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離開畫面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SET V.DATA: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改溫度</a:t>
            </a: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反應步驟</a:t>
            </a: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時間參數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SET CLOCK: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設定時間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SET INITIAL:2707, 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看一些原始設定值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EDIT:3027, 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編輯程式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COPY:3027, </a:t>
            </a:r>
            <a:r>
              <a:rPr kumimoji="0"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複製程式</a:t>
            </a:r>
          </a:p>
        </p:txBody>
      </p:sp>
      <p:grpSp>
        <p:nvGrpSpPr>
          <p:cNvPr id="11269" name="Group 1"/>
          <p:cNvGrpSpPr>
            <a:grpSpLocks/>
          </p:cNvGrpSpPr>
          <p:nvPr/>
        </p:nvGrpSpPr>
        <p:grpSpPr bwMode="auto">
          <a:xfrm>
            <a:off x="1692275" y="876300"/>
            <a:ext cx="6553200" cy="2984500"/>
            <a:chOff x="1692275" y="620713"/>
            <a:chExt cx="6553200" cy="2984500"/>
          </a:xfrm>
        </p:grpSpPr>
        <p:pic>
          <p:nvPicPr>
            <p:cNvPr id="11272" name="Picture 3" descr="100_019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6" t="24651" r="3026" b="18344"/>
            <a:stretch>
              <a:fillRect/>
            </a:stretch>
          </p:blipFill>
          <p:spPr bwMode="auto">
            <a:xfrm>
              <a:off x="1692275" y="620713"/>
              <a:ext cx="6553200" cy="298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Text Box 12"/>
            <p:cNvSpPr txBox="1">
              <a:spLocks noChangeArrowheads="1"/>
            </p:cNvSpPr>
            <p:nvPr/>
          </p:nvSpPr>
          <p:spPr bwMode="auto">
            <a:xfrm>
              <a:off x="7596188" y="1125538"/>
              <a:ext cx="649287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TW" sz="1000">
                  <a:solidFill>
                    <a:schemeClr val="bg1"/>
                  </a:solidFill>
                  <a:latin typeface="Arial" panose="020B0604020202020204" pitchFamily="34" charset="0"/>
                </a:rPr>
                <a:t>PRESS</a:t>
              </a:r>
            </a:p>
          </p:txBody>
        </p:sp>
        <p:sp>
          <p:nvSpPr>
            <p:cNvPr id="11274" name="Text Box 13"/>
            <p:cNvSpPr txBox="1">
              <a:spLocks noChangeArrowheads="1"/>
            </p:cNvSpPr>
            <p:nvPr/>
          </p:nvSpPr>
          <p:spPr bwMode="auto">
            <a:xfrm>
              <a:off x="1692275" y="1052513"/>
              <a:ext cx="720725" cy="473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TW" sz="1000">
                  <a:solidFill>
                    <a:schemeClr val="bg1"/>
                  </a:solidFill>
                  <a:latin typeface="Arial" panose="020B0604020202020204" pitchFamily="34" charset="0"/>
                </a:rPr>
                <a:t>DISPLAY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TW" sz="1000">
                  <a:solidFill>
                    <a:schemeClr val="bg1"/>
                  </a:solidFill>
                  <a:latin typeface="Arial" panose="020B0604020202020204" pitchFamily="34" charset="0"/>
                </a:rPr>
                <a:t>MANUAL</a:t>
              </a:r>
            </a:p>
          </p:txBody>
        </p:sp>
        <p:sp>
          <p:nvSpPr>
            <p:cNvPr id="11275" name="Rectangle 14"/>
            <p:cNvSpPr>
              <a:spLocks noChangeArrowheads="1"/>
            </p:cNvSpPr>
            <p:nvPr/>
          </p:nvSpPr>
          <p:spPr bwMode="auto">
            <a:xfrm>
              <a:off x="7596188" y="1098550"/>
              <a:ext cx="576262" cy="2698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11276" name="Rectangle 15"/>
            <p:cNvSpPr>
              <a:spLocks noChangeArrowheads="1"/>
            </p:cNvSpPr>
            <p:nvPr/>
          </p:nvSpPr>
          <p:spPr bwMode="auto">
            <a:xfrm>
              <a:off x="1763713" y="1052513"/>
              <a:ext cx="614362" cy="44926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</p:grpSp>
      <p:sp>
        <p:nvSpPr>
          <p:cNvPr id="11270" name="Text Box 16"/>
          <p:cNvSpPr txBox="1">
            <a:spLocks noChangeArrowheads="1"/>
          </p:cNvSpPr>
          <p:nvPr/>
        </p:nvSpPr>
        <p:spPr bwMode="auto">
          <a:xfrm>
            <a:off x="6372225" y="3957638"/>
            <a:ext cx="2663825" cy="278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SET: SPACE 2, 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選程式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EDIT PROFILE:3027, 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看校溫補償值</a:t>
            </a:r>
            <a:endParaRPr kumimoji="0"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 R.TEMP: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WRITE MAIL: X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PRESS: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看壓力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,APC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角度</a:t>
            </a:r>
          </a:p>
          <a:p>
            <a:pPr>
              <a:spcBef>
                <a:spcPct val="50000"/>
              </a:spcBef>
            </a:pP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MANUAL:</a:t>
            </a:r>
          </a:p>
          <a:p>
            <a:pPr>
              <a:spcBef>
                <a:spcPct val="50000"/>
              </a:spcBef>
            </a:pP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需在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MANUAL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畫面才可使用</a:t>
            </a:r>
          </a:p>
          <a:p>
            <a:pPr>
              <a:spcBef>
                <a:spcPct val="50000"/>
              </a:spcBef>
            </a:pP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MFC</a:t>
            </a:r>
            <a:r>
              <a:rPr kumimoji="0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流量</a:t>
            </a:r>
            <a:r>
              <a:rPr kumimoji="0"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2808288" cy="706437"/>
          </a:xfrm>
        </p:spPr>
        <p:txBody>
          <a:bodyPr/>
          <a:lstStyle/>
          <a:p>
            <a:pPr>
              <a:defRPr/>
            </a:pPr>
            <a:r>
              <a:rPr lang="en-US" altLang="zh-TW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MAIN SYSTEM</a:t>
            </a:r>
            <a:endParaRPr lang="zh-TW" alt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780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76064281"/>
              </p:ext>
            </p:extLst>
          </p:nvPr>
        </p:nvGraphicFramePr>
        <p:xfrm>
          <a:off x="3419872" y="1196752"/>
          <a:ext cx="5112568" cy="528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6804372" y="1773362"/>
            <a:ext cx="17716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電力調整器</a:t>
            </a:r>
            <a:endParaRPr kumimoji="0" lang="zh-TW" altLang="en-US" dirty="0"/>
          </a:p>
        </p:txBody>
      </p:sp>
      <p:sp>
        <p:nvSpPr>
          <p:cNvPr id="12293" name="TextBox 6"/>
          <p:cNvSpPr txBox="1">
            <a:spLocks noChangeArrowheads="1"/>
          </p:cNvSpPr>
          <p:nvPr/>
        </p:nvSpPr>
        <p:spPr bwMode="auto">
          <a:xfrm>
            <a:off x="6804372" y="2852862"/>
            <a:ext cx="2233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測溫元件 </a:t>
            </a:r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熱電偶</a:t>
            </a:r>
            <a:endParaRPr kumimoji="0"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PADDLE / SPIKE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0038" y="850900"/>
            <a:ext cx="224313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M120 </a:t>
            </a:r>
            <a:r>
              <a:rPr kumimoji="0" lang="zh-TW" altLang="en-US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控制方塊圖</a:t>
            </a:r>
            <a:endParaRPr kumimoji="0" lang="en-US" altLang="zh-TW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6875810" y="4149849"/>
            <a:ext cx="223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 HEATER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899592" y="2856947"/>
            <a:ext cx="1729532" cy="1692952"/>
            <a:chOff x="1565791" y="2285871"/>
            <a:chExt cx="1188896" cy="1188896"/>
          </a:xfrm>
          <a:scene3d>
            <a:camera prst="orthographicFront"/>
            <a:lightRig rig="flat" dir="t"/>
          </a:scene3d>
        </p:grpSpPr>
        <p:sp>
          <p:nvSpPr>
            <p:cNvPr id="10" name="橢圓 9"/>
            <p:cNvSpPr/>
            <p:nvPr/>
          </p:nvSpPr>
          <p:spPr>
            <a:xfrm>
              <a:off x="1565791" y="2285871"/>
              <a:ext cx="1188896" cy="1188896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橢圓 4"/>
            <p:cNvSpPr txBox="1"/>
            <p:nvPr/>
          </p:nvSpPr>
          <p:spPr>
            <a:xfrm>
              <a:off x="1739901" y="2459981"/>
              <a:ext cx="840676" cy="84067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 smtClean="0"/>
                <a:t>M3100       or     M3200</a:t>
              </a:r>
              <a:endParaRPr lang="zh-TW" altLang="en-US" sz="2000" kern="1200" dirty="0"/>
            </a:p>
          </p:txBody>
        </p:sp>
      </p:grpSp>
      <p:cxnSp>
        <p:nvCxnSpPr>
          <p:cNvPr id="3" name="直線接點 2"/>
          <p:cNvCxnSpPr>
            <a:stCxn id="10" idx="6"/>
          </p:cNvCxnSpPr>
          <p:nvPr/>
        </p:nvCxnSpPr>
        <p:spPr>
          <a:xfrm>
            <a:off x="2629124" y="3703423"/>
            <a:ext cx="790748" cy="136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934371" y="5445224"/>
            <a:ext cx="180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溫度異常訊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息</a:t>
            </a:r>
          </a:p>
        </p:txBody>
      </p:sp>
    </p:spTree>
    <p:extLst>
      <p:ext uri="{BB962C8B-B14F-4D97-AF65-F5344CB8AC3E}">
        <p14:creationId xmlns:p14="http://schemas.microsoft.com/office/powerpoint/2010/main" val="39445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Oxidation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氧化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製程簡介</a:t>
            </a:r>
            <a:endPara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08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218488" cy="1685925"/>
          </a:xfrm>
        </p:spPr>
        <p:txBody>
          <a:bodyPr/>
          <a:lstStyle/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T/C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電壓顯示即時溫度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溫度可分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ZONE   TOP/CTR-2/CTR-1/B-2/B-1</a:t>
            </a:r>
            <a:endParaRPr lang="zh-TW" altLang="en-US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將即時溫度傳送至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M3100/3200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面板</a:t>
            </a:r>
          </a:p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可設定超溫 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 (OVER TEMP 1150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 TEMP --&gt; POWER CUT</a:t>
            </a:r>
          </a:p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 VOLTAGE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REGULATOR</a:t>
            </a:r>
          </a:p>
          <a:p>
            <a:endParaRPr lang="zh-TW" altLang="en-US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63951"/>
            <a:ext cx="4168775" cy="199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12239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M120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36838"/>
            <a:ext cx="2952750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012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256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468313" y="1196975"/>
            <a:ext cx="2016125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加熱線圈 </a:t>
            </a:r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208V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340" name="TextBox 8"/>
          <p:cNvSpPr txBox="1">
            <a:spLocks noChangeArrowheads="1"/>
          </p:cNvSpPr>
          <p:nvPr/>
        </p:nvSpPr>
        <p:spPr bwMode="auto">
          <a:xfrm>
            <a:off x="3276600" y="1196975"/>
            <a:ext cx="2016125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SCR</a:t>
            </a:r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電力調整器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727200"/>
            <a:ext cx="2611438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TextBox 10"/>
          <p:cNvSpPr txBox="1">
            <a:spLocks noChangeArrowheads="1"/>
          </p:cNvSpPr>
          <p:nvPr/>
        </p:nvSpPr>
        <p:spPr bwMode="auto">
          <a:xfrm>
            <a:off x="5940425" y="1196975"/>
            <a:ext cx="2016125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T/C </a:t>
            </a:r>
            <a:r>
              <a:rPr kumimoji="0"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熱電偶</a:t>
            </a:r>
            <a:endParaRPr kumimoji="0"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4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4675"/>
            <a:ext cx="1303338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7201"/>
            <a:ext cx="2160786" cy="213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圖片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2" y="3991225"/>
            <a:ext cx="2154676" cy="210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18703"/>
            <a:ext cx="2915642" cy="214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975" y="3991223"/>
            <a:ext cx="2909475" cy="21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" y="620713"/>
            <a:ext cx="3168650" cy="720725"/>
          </a:xfrm>
        </p:spPr>
        <p:txBody>
          <a:bodyPr/>
          <a:lstStyle/>
          <a:p>
            <a:pPr>
              <a:defRPr/>
            </a:pPr>
            <a:r>
              <a:rPr lang="en-US" altLang="zh-TW" sz="24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SCR</a:t>
            </a:r>
            <a:r>
              <a:rPr lang="zh-TW" altLang="en-US" sz="24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電力調整器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425"/>
            <a:ext cx="8435975" cy="2438400"/>
          </a:xfrm>
        </p:spPr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zh-TW" altLang="en-US" b="0" dirty="0" smtClean="0">
                <a:latin typeface="微軟正黑體" pitchFamily="34" charset="-120"/>
              </a:rPr>
              <a:t>注意事項 </a:t>
            </a:r>
            <a:r>
              <a:rPr lang="en-US" altLang="zh-TW" b="0" dirty="0" smtClean="0">
                <a:latin typeface="微軟正黑體" pitchFamily="34" charset="-120"/>
              </a:rPr>
              <a:t>(</a:t>
            </a:r>
            <a:r>
              <a:rPr lang="zh-TW" altLang="en-US" b="0" dirty="0" smtClean="0">
                <a:solidFill>
                  <a:srgbClr val="FF0000"/>
                </a:solidFill>
                <a:latin typeface="微軟正黑體" pitchFamily="34" charset="-120"/>
              </a:rPr>
              <a:t>熱顯像重點 </a:t>
            </a:r>
            <a:r>
              <a:rPr lang="en-US" altLang="zh-TW" b="0" dirty="0" smtClean="0">
                <a:latin typeface="微軟正黑體" pitchFamily="34" charset="-120"/>
              </a:rPr>
              <a:t>)</a:t>
            </a:r>
            <a:endParaRPr lang="zh-TW" altLang="en-US" b="0" dirty="0"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zh-TW" altLang="en-US" b="0" dirty="0" smtClean="0">
                <a:latin typeface="微軟正黑體" pitchFamily="34" charset="-120"/>
              </a:rPr>
              <a:t>運作時內部</a:t>
            </a:r>
            <a:r>
              <a:rPr lang="zh-TW" altLang="en-US" b="0" dirty="0">
                <a:latin typeface="微軟正黑體" pitchFamily="34" charset="-120"/>
              </a:rPr>
              <a:t>會產生熱量</a:t>
            </a:r>
            <a:r>
              <a:rPr lang="zh-TW" altLang="en-US" b="0" dirty="0" smtClean="0">
                <a:latin typeface="微軟正黑體" pitchFamily="34" charset="-120"/>
              </a:rPr>
              <a:t>，兩旁有預</a:t>
            </a:r>
            <a:r>
              <a:rPr lang="zh-TW" altLang="en-US" b="0" dirty="0">
                <a:latin typeface="微軟正黑體" pitchFamily="34" charset="-120"/>
              </a:rPr>
              <a:t>留空隙，以免散熱不良造成電力調整器內部溫度持續</a:t>
            </a:r>
            <a:r>
              <a:rPr lang="zh-TW" altLang="en-US" b="0" dirty="0" smtClean="0">
                <a:latin typeface="微軟正黑體" pitchFamily="34" charset="-120"/>
              </a:rPr>
              <a:t>上升</a:t>
            </a:r>
            <a:endParaRPr lang="en-US" altLang="zh-TW" b="0" dirty="0" smtClean="0"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zh-TW" altLang="en-US" b="0" dirty="0">
                <a:latin typeface="微軟正黑體" pitchFamily="34" charset="-120"/>
              </a:rPr>
              <a:t>控制箱需有空氣對流通風孔</a:t>
            </a:r>
            <a:r>
              <a:rPr lang="zh-TW" altLang="en-US" b="0" dirty="0" smtClean="0">
                <a:latin typeface="微軟正黑體" pitchFamily="34" charset="-120"/>
              </a:rPr>
              <a:t>，並依</a:t>
            </a:r>
            <a:r>
              <a:rPr lang="zh-TW" altLang="en-US" b="0" dirty="0">
                <a:latin typeface="微軟正黑體" pitchFamily="34" charset="-120"/>
              </a:rPr>
              <a:t>熱空氣由下往上之原理裝置通風孔或加裝抽</a:t>
            </a:r>
            <a:r>
              <a:rPr lang="zh-TW" altLang="en-US" b="0" dirty="0" smtClean="0">
                <a:latin typeface="微軟正黑體" pitchFamily="34" charset="-120"/>
              </a:rPr>
              <a:t>風扇</a:t>
            </a:r>
            <a:endParaRPr lang="en-US" altLang="zh-TW" b="0" dirty="0" smtClean="0">
              <a:latin typeface="微軟正黑體" pitchFamily="34" charset="-120"/>
            </a:endParaRPr>
          </a:p>
          <a:p>
            <a:pPr>
              <a:buFont typeface="Arial" charset="0"/>
              <a:buChar char="•"/>
              <a:defRPr/>
            </a:pPr>
            <a:r>
              <a:rPr lang="zh-TW" altLang="en-US" b="0" dirty="0" smtClean="0">
                <a:latin typeface="微軟正黑體" pitchFamily="34" charset="-120"/>
              </a:rPr>
              <a:t>需保持通風 </a:t>
            </a:r>
            <a:r>
              <a:rPr lang="en-US" altLang="zh-TW" b="0" dirty="0" smtClean="0">
                <a:latin typeface="微軟正黑體" pitchFamily="34" charset="-120"/>
              </a:rPr>
              <a:t>, </a:t>
            </a:r>
            <a:r>
              <a:rPr lang="zh-TW" altLang="en-US" b="0" dirty="0" smtClean="0">
                <a:latin typeface="微軟正黑體" pitchFamily="34" charset="-120"/>
              </a:rPr>
              <a:t>避免遭受嚴重</a:t>
            </a:r>
            <a:r>
              <a:rPr lang="zh-TW" altLang="en-US" b="0" dirty="0">
                <a:latin typeface="微軟正黑體" pitchFamily="34" charset="-120"/>
              </a:rPr>
              <a:t>水蒸氣、多塵埃或酸、鹼、腐蝕性</a:t>
            </a:r>
            <a:r>
              <a:rPr lang="zh-TW" altLang="en-US" b="0" dirty="0" smtClean="0">
                <a:latin typeface="微軟正黑體" pitchFamily="34" charset="-120"/>
              </a:rPr>
              <a:t>氣體影響</a:t>
            </a:r>
            <a:endParaRPr lang="zh-TW" altLang="en-US" b="0" dirty="0"/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1076325" y="3841750"/>
            <a:ext cx="4791075" cy="2324100"/>
            <a:chOff x="933053" y="3861048"/>
            <a:chExt cx="4791075" cy="2324100"/>
          </a:xfrm>
        </p:grpSpPr>
        <p:pic>
          <p:nvPicPr>
            <p:cNvPr id="153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53" y="3861048"/>
              <a:ext cx="4791075" cy="2324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367" name="TextBox 3"/>
            <p:cNvSpPr txBox="1">
              <a:spLocks noChangeArrowheads="1"/>
            </p:cNvSpPr>
            <p:nvPr/>
          </p:nvSpPr>
          <p:spPr bwMode="auto">
            <a:xfrm>
              <a:off x="4427984" y="5229200"/>
              <a:ext cx="1224136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加熱線圈</a:t>
              </a: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0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484313"/>
            <a:ext cx="39306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755650" y="1463675"/>
            <a:ext cx="3529013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若將二種不同的金屬線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互相連接成一個迴路，如圖所示，且在兩個接合點間給予溫度差，則在金屬線的兩端會產生熱電動勢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，這種因為溫度差所造成的熱電壓效應稱為席貝克（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See beck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）效應。而熱電動勢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的大小與金屬線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AB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之材料性質有關，並和兩端點溫度差互成比例的關係。一般在利用熱電偶量測溫度時，其產生的熱電動勢很小（約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10μV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左右），所以必須再加裝一放大器來放大電壓訊號。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9750" y="620713"/>
            <a:ext cx="2663825" cy="720725"/>
          </a:xfrm>
        </p:spPr>
        <p:txBody>
          <a:bodyPr/>
          <a:lstStyle/>
          <a:p>
            <a:pPr>
              <a:defRPr/>
            </a:pPr>
            <a:r>
              <a:rPr lang="en-US" altLang="zh-TW" sz="24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T/C </a:t>
            </a:r>
            <a:r>
              <a:rPr lang="zh-TW" altLang="en-US" sz="24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熱電偶原理</a:t>
            </a:r>
            <a:endParaRPr lang="zh-TW" altLang="en-US" sz="24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00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250825" y="628650"/>
            <a:ext cx="2952750" cy="850900"/>
          </a:xfrm>
        </p:spPr>
        <p:txBody>
          <a:bodyPr/>
          <a:lstStyle/>
          <a:p>
            <a:r>
              <a:rPr lang="zh-TW" altLang="en-US" sz="2400" u="sng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熱電偶之規格種類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368125"/>
              </p:ext>
            </p:extLst>
          </p:nvPr>
        </p:nvGraphicFramePr>
        <p:xfrm>
          <a:off x="539750" y="1484313"/>
          <a:ext cx="7993064" cy="44132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76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8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1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0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7972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熱電偶記號</a:t>
                      </a:r>
                    </a:p>
                  </a:txBody>
                  <a:tcPr marL="1552" marR="1552" marT="1552" marB="1552" anchor="ctr"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測定溫度範圍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(℃)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熱電動勢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mV)</a:t>
                      </a:r>
                    </a:p>
                  </a:txBody>
                  <a:tcPr marL="1552" marR="1552" marT="1552" marB="155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優點</a:t>
                      </a:r>
                    </a:p>
                  </a:txBody>
                  <a:tcPr marL="1552" marR="1552" marT="1552" marB="155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缺點</a:t>
                      </a:r>
                    </a:p>
                  </a:txBody>
                  <a:tcPr marL="1552" marR="1552" marT="1552" marB="1552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000"/>
                        <a:t>材料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075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高溫用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-200~1200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-5.89/-200℃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48.8/1200℃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廣泛應用於工業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抗酸性佳</a:t>
                      </a:r>
                    </a:p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具線性性質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不適用於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及亞硫酸瓦斯中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在高溫還原性空氣中會劣化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鉻 鎳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鋁、錳、矽等鎳合金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436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中溫用 　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-200~800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 　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-8.82/-200℃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61.02/800℃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具有最大之熱電動勢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不可耐於還原性空氣中使用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電氣電阻大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鉻 鎳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鎳 銅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8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J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-200~350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-7.89/-200℃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72.28/750℃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可耐於還原性空氣中使用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容易生鏽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鐵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鎳 銅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低溫用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</a:t>
                      </a:r>
                      <a:endParaRPr 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-200~350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-5.6/-200℃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17.82/350℃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在弱酸性、還原性空氣中很安定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1.300℃</a:t>
                      </a:r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以上銅會氧化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銅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鎳 銅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39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超高溫用 　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500~1700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1.24/500℃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12.4/1700℃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能耐於酸性空氣中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不可耐於還原性空氣中使用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銠 白金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銠 白金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9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R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0~1600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0/0℃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18.84/1600℃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     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      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銠 白金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白金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5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微軟正黑體" pitchFamily="34" charset="-120"/>
                          <a:ea typeface="微軟正黑體" pitchFamily="34" charset="-120"/>
                        </a:rPr>
                        <a:t>S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0~1600</a:t>
                      </a:r>
                      <a:endParaRPr lang="zh-TW" altLang="en-US" sz="1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-7.89/-200℃</a:t>
                      </a:r>
                      <a:r>
                        <a:rPr lang="zh-TW" altLang="en-US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72.28/750℃</a:t>
                      </a:r>
                      <a:endParaRPr lang="zh-TW" altLang="en-US" sz="10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      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      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latin typeface="微軟正黑體" pitchFamily="34" charset="-120"/>
                          <a:ea typeface="微軟正黑體" pitchFamily="34" charset="-120"/>
                        </a:rPr>
                        <a:t>銠 白金</a:t>
                      </a:r>
                    </a:p>
                  </a:txBody>
                  <a:tcPr marL="1552" marR="1552" marT="1552" marB="15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itchFamily="34" charset="-120"/>
                          <a:ea typeface="微軟正黑體" pitchFamily="34" charset="-120"/>
                        </a:rPr>
                        <a:t>白金</a:t>
                      </a:r>
                    </a:p>
                  </a:txBody>
                  <a:tcPr marL="1552" marR="1552" marT="1552" marB="155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5616" y="5157192"/>
            <a:ext cx="741719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2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1295400"/>
          </a:xfrm>
        </p:spPr>
        <p:txBody>
          <a:bodyPr/>
          <a:lstStyle/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 濕氧製程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TORCH HEATER HI/LOW TEMP LIMIT 950/ 850</a:t>
            </a:r>
          </a:p>
          <a:p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FLAME SENSOR 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偵測是否點火成功</a:t>
            </a: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08275"/>
            <a:ext cx="2088604" cy="36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5288" y="730250"/>
            <a:ext cx="34559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AP</a:t>
            </a:r>
            <a:r>
              <a:rPr kumimoji="0"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 </a:t>
            </a: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TORCH HEATER</a:t>
            </a:r>
            <a:endParaRPr kumimoji="0" lang="en-US" altLang="zh-TW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8275"/>
            <a:ext cx="2016224" cy="36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04108"/>
            <a:ext cx="281622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439" name="Group 17"/>
          <p:cNvGrpSpPr>
            <a:grpSpLocks/>
          </p:cNvGrpSpPr>
          <p:nvPr/>
        </p:nvGrpSpPr>
        <p:grpSpPr bwMode="auto">
          <a:xfrm>
            <a:off x="4067943" y="4932751"/>
            <a:ext cx="2232443" cy="585430"/>
            <a:chOff x="5075794" y="4801434"/>
            <a:chExt cx="2232838" cy="585550"/>
          </a:xfrm>
        </p:grpSpPr>
        <p:sp>
          <p:nvSpPr>
            <p:cNvPr id="18443" name="TextBox 5"/>
            <p:cNvSpPr txBox="1">
              <a:spLocks noChangeArrowheads="1"/>
            </p:cNvSpPr>
            <p:nvPr/>
          </p:nvSpPr>
          <p:spPr bwMode="auto">
            <a:xfrm>
              <a:off x="5652448" y="4801434"/>
              <a:ext cx="1656184" cy="27705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en-US" altLang="zh-TW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FLAME SENSOR</a:t>
              </a:r>
              <a:endParaRPr kumimoji="0"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8" name="Straight Arrow Connector 7"/>
            <p:cNvCxnSpPr>
              <a:stCxn id="18443" idx="1"/>
            </p:cNvCxnSpPr>
            <p:nvPr/>
          </p:nvCxnSpPr>
          <p:spPr>
            <a:xfrm flipH="1">
              <a:off x="5075794" y="4939963"/>
              <a:ext cx="576654" cy="4470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0" name="TextBox 14"/>
          <p:cNvSpPr txBox="1">
            <a:spLocks noChangeArrowheads="1"/>
          </p:cNvSpPr>
          <p:nvPr/>
        </p:nvSpPr>
        <p:spPr bwMode="auto">
          <a:xfrm>
            <a:off x="4644495" y="5589618"/>
            <a:ext cx="936625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HEATER</a:t>
            </a:r>
            <a:endParaRPr kumimoji="0" lang="zh-TW" altLang="en-US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Straight Arrow Connector 15"/>
          <p:cNvCxnSpPr>
            <a:stCxn id="18440" idx="1"/>
          </p:cNvCxnSpPr>
          <p:nvPr/>
        </p:nvCxnSpPr>
        <p:spPr>
          <a:xfrm flipH="1">
            <a:off x="3995936" y="5728118"/>
            <a:ext cx="648559" cy="17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197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THERMAL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88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34925" y="260350"/>
            <a:ext cx="2316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爐管示意圖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830263"/>
            <a:ext cx="5610225" cy="576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551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9124505"/>
              </p:ext>
            </p:extLst>
          </p:nvPr>
        </p:nvGraphicFramePr>
        <p:xfrm>
          <a:off x="2843808" y="980728"/>
          <a:ext cx="6192688" cy="528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484" name="TextBox 7"/>
          <p:cNvSpPr txBox="1">
            <a:spLocks noChangeArrowheads="1"/>
          </p:cNvSpPr>
          <p:nvPr/>
        </p:nvSpPr>
        <p:spPr bwMode="auto">
          <a:xfrm>
            <a:off x="6444208" y="1474788"/>
            <a:ext cx="2592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>
                <a:solidFill>
                  <a:srgbClr val="FF0000"/>
                </a:solidFill>
              </a:rPr>
              <a:t>M</a:t>
            </a:r>
            <a:r>
              <a:rPr kumimoji="0" lang="en-US" altLang="zh-TW"/>
              <a:t>ASS </a:t>
            </a:r>
            <a:r>
              <a:rPr kumimoji="0" lang="en-US" altLang="zh-TW">
                <a:solidFill>
                  <a:srgbClr val="FF0000"/>
                </a:solidFill>
              </a:rPr>
              <a:t>F</a:t>
            </a:r>
            <a:r>
              <a:rPr kumimoji="0" lang="en-US" altLang="zh-TW"/>
              <a:t>LOW </a:t>
            </a:r>
            <a:r>
              <a:rPr kumimoji="0" lang="en-US" altLang="zh-TW">
                <a:solidFill>
                  <a:srgbClr val="FF0000"/>
                </a:solidFill>
              </a:rPr>
              <a:t>C</a:t>
            </a:r>
            <a:r>
              <a:rPr kumimoji="0" lang="en-US" altLang="zh-TW"/>
              <a:t>ONTROL</a:t>
            </a:r>
            <a:endParaRPr kumimoji="0" lang="zh-TW" altLang="en-US"/>
          </a:p>
        </p:txBody>
      </p:sp>
      <p:sp>
        <p:nvSpPr>
          <p:cNvPr id="20485" name="TextBox 9"/>
          <p:cNvSpPr txBox="1">
            <a:spLocks noChangeArrowheads="1"/>
          </p:cNvSpPr>
          <p:nvPr/>
        </p:nvSpPr>
        <p:spPr bwMode="auto">
          <a:xfrm>
            <a:off x="7524402" y="4625336"/>
            <a:ext cx="1619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/>
              <a:t>LP</a:t>
            </a:r>
            <a:r>
              <a:rPr kumimoji="0" lang="zh-TW" altLang="en-US" dirty="0"/>
              <a:t>管</a:t>
            </a:r>
            <a:endParaRPr kumimoji="0" lang="en-US" altLang="zh-TW" dirty="0"/>
          </a:p>
          <a:p>
            <a:r>
              <a:rPr kumimoji="0" lang="en-US" altLang="zh-TW" dirty="0">
                <a:solidFill>
                  <a:srgbClr val="FF0000"/>
                </a:solidFill>
              </a:rPr>
              <a:t>A</a:t>
            </a:r>
            <a:r>
              <a:rPr kumimoji="0" lang="en-US" altLang="zh-TW" dirty="0"/>
              <a:t>NGLE </a:t>
            </a:r>
            <a:r>
              <a:rPr kumimoji="0" lang="en-US" altLang="zh-TW" dirty="0">
                <a:solidFill>
                  <a:srgbClr val="FF0000"/>
                </a:solidFill>
              </a:rPr>
              <a:t>P</a:t>
            </a:r>
            <a:r>
              <a:rPr kumimoji="0" lang="en-US" altLang="zh-TW" dirty="0"/>
              <a:t>RESSURE </a:t>
            </a:r>
            <a:r>
              <a:rPr kumimoji="0" lang="en-US" altLang="zh-TW" dirty="0">
                <a:solidFill>
                  <a:srgbClr val="FF0000"/>
                </a:solidFill>
              </a:rPr>
              <a:t>C</a:t>
            </a:r>
            <a:r>
              <a:rPr kumimoji="0" lang="en-US" altLang="zh-TW" dirty="0"/>
              <a:t>ONTROL</a:t>
            </a:r>
            <a:endParaRPr kumimoji="0" lang="zh-TW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2246" y="850900"/>
            <a:ext cx="224313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M340 </a:t>
            </a:r>
            <a:r>
              <a:rPr kumimoji="0" lang="zh-TW" altLang="en-US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控制方塊圖</a:t>
            </a:r>
            <a:endParaRPr kumimoji="0" lang="en-US" altLang="zh-TW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487" name="TextBox 11"/>
          <p:cNvSpPr txBox="1">
            <a:spLocks noChangeArrowheads="1"/>
          </p:cNvSpPr>
          <p:nvPr/>
        </p:nvSpPr>
        <p:spPr bwMode="auto">
          <a:xfrm>
            <a:off x="6372200" y="5644163"/>
            <a:ext cx="3024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dirty="0"/>
              <a:t>LP</a:t>
            </a:r>
            <a:r>
              <a:rPr kumimoji="0" lang="zh-TW" altLang="en-US" dirty="0"/>
              <a:t>管</a:t>
            </a:r>
            <a:endParaRPr kumimoji="0" lang="en-US" altLang="zh-TW" dirty="0"/>
          </a:p>
          <a:p>
            <a:r>
              <a:rPr kumimoji="0" lang="en-US" altLang="zh-TW" dirty="0"/>
              <a:t>EBARA / EDWARD</a:t>
            </a:r>
            <a:endParaRPr kumimoji="0"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395536" y="2996952"/>
            <a:ext cx="1729532" cy="1692952"/>
            <a:chOff x="1565791" y="2285871"/>
            <a:chExt cx="1188896" cy="1188896"/>
          </a:xfrm>
          <a:scene3d>
            <a:camera prst="orthographicFront"/>
            <a:lightRig rig="flat" dir="t"/>
          </a:scene3d>
        </p:grpSpPr>
        <p:sp>
          <p:nvSpPr>
            <p:cNvPr id="10" name="橢圓 9"/>
            <p:cNvSpPr/>
            <p:nvPr/>
          </p:nvSpPr>
          <p:spPr>
            <a:xfrm>
              <a:off x="1565791" y="2285871"/>
              <a:ext cx="1188896" cy="1188896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橢圓 4"/>
            <p:cNvSpPr txBox="1"/>
            <p:nvPr/>
          </p:nvSpPr>
          <p:spPr>
            <a:xfrm>
              <a:off x="1739901" y="2459981"/>
              <a:ext cx="840676" cy="84067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 smtClean="0"/>
                <a:t>M3100       or     M3200</a:t>
              </a:r>
              <a:endParaRPr lang="zh-TW" altLang="en-US" sz="2000" kern="1200" dirty="0"/>
            </a:p>
          </p:txBody>
        </p:sp>
      </p:grpSp>
      <p:cxnSp>
        <p:nvCxnSpPr>
          <p:cNvPr id="13" name="直線接點 12"/>
          <p:cNvCxnSpPr>
            <a:stCxn id="10" idx="6"/>
          </p:cNvCxnSpPr>
          <p:nvPr/>
        </p:nvCxnSpPr>
        <p:spPr>
          <a:xfrm>
            <a:off x="2125068" y="3843428"/>
            <a:ext cx="790748" cy="136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05263"/>
            <a:ext cx="3527871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12239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M340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508" name="Content Placeholder 2"/>
          <p:cNvSpPr txBox="1">
            <a:spLocks/>
          </p:cNvSpPr>
          <p:nvPr/>
        </p:nvSpPr>
        <p:spPr bwMode="auto">
          <a:xfrm>
            <a:off x="457200" y="1744663"/>
            <a:ext cx="8218488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MFC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開啟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關閉及流量大小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控制閥門開啟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關閉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GAS FLOW &amp;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壓力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ALARM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控制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APC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角度大小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REMOTE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開啟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PUMP</a:t>
            </a:r>
          </a:p>
          <a:p>
            <a: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</a:pP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顯示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TUBE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壓力大小 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 descr="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b="18200"/>
          <a:stretch/>
        </p:blipFill>
        <p:spPr bwMode="auto">
          <a:xfrm>
            <a:off x="4716016" y="2420888"/>
            <a:ext cx="4315840" cy="424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7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2997200"/>
            <a:ext cx="516890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8810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MFC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8" y="1412875"/>
            <a:ext cx="2957512" cy="39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468313" y="1341438"/>
            <a:ext cx="5040312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質流控制器（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Mass Flow Controller ) </a:t>
            </a:r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它是一種流量計與控制閥組的精密機電組合，與一般流量計最大的差別在於它是利用熱感溫差、非接觸的方式測量氣體的質量流速，不同於一般測量體積流速的方法，所以能夠避免環境壓力與氣體體積的影響，非常適合用在動態的氣體流量控制上</a:t>
            </a:r>
          </a:p>
        </p:txBody>
      </p:sp>
      <p:sp>
        <p:nvSpPr>
          <p:cNvPr id="8" name="Oval 7"/>
          <p:cNvSpPr/>
          <p:nvPr/>
        </p:nvSpPr>
        <p:spPr>
          <a:xfrm>
            <a:off x="6875463" y="2565400"/>
            <a:ext cx="865187" cy="935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516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原理</a:t>
            </a:r>
          </a:p>
          <a:p>
            <a:pPr lvl="1"/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在一大氣壓，高溫(大於 850 °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C)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的環境中，通入 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O2 </a:t>
            </a:r>
            <a:r>
              <a:rPr lang="zh-TW" altLang="en-US" b="0" dirty="0" smtClean="0">
                <a:latin typeface="微軟正黑體" panose="020B0604030504040204" pitchFamily="34" charset="-120"/>
                <a:sym typeface="Monotype Sorts" charset="2"/>
              </a:rPr>
              <a:t>或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H2 + O2 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氣體，使之與 </a:t>
            </a:r>
            <a:r>
              <a:rPr lang="en-US" altLang="zh-TW" b="0" dirty="0">
                <a:latin typeface="微軟正黑體" panose="020B0604030504040204" pitchFamily="34" charset="-120"/>
                <a:sym typeface="Monotype Sorts" charset="2"/>
              </a:rPr>
              <a:t>Si </a:t>
            </a:r>
            <a:r>
              <a:rPr lang="zh-TW" altLang="en-US" b="0" dirty="0">
                <a:latin typeface="微軟正黑體" panose="020B0604030504040204" pitchFamily="34" charset="-120"/>
                <a:sym typeface="Monotype Sorts" charset="2"/>
              </a:rPr>
              <a:t>晶片反應而生成 </a:t>
            </a:r>
            <a:r>
              <a:rPr lang="en-US" altLang="zh-TW" b="0" dirty="0" smtClean="0">
                <a:latin typeface="微軟正黑體" panose="020B0604030504040204" pitchFamily="34" charset="-120"/>
                <a:sym typeface="Monotype Sorts" charset="2"/>
              </a:rPr>
              <a:t>SiO2 </a:t>
            </a:r>
            <a:r>
              <a:rPr lang="zh-TW" altLang="en-US" b="0" dirty="0" smtClean="0">
                <a:latin typeface="微軟正黑體" panose="020B0604030504040204" pitchFamily="34" charset="-120"/>
                <a:sym typeface="Monotype Sorts" charset="2"/>
              </a:rPr>
              <a:t>層</a:t>
            </a:r>
            <a:endParaRPr lang="en-US" altLang="zh-TW" b="0" dirty="0" smtClean="0">
              <a:latin typeface="微軟正黑體" panose="020B0604030504040204" pitchFamily="34" charset="-120"/>
              <a:sym typeface="Monotype Sorts" charset="2"/>
            </a:endParaRPr>
          </a:p>
          <a:p>
            <a:pPr marL="0" indent="0">
              <a:buNone/>
            </a:pPr>
            <a:r>
              <a:rPr lang="zh-TW" altLang="en-US" sz="1600" b="0" dirty="0" smtClean="0">
                <a:latin typeface="微軟正黑體" panose="020B0604030504040204" pitchFamily="34" charset="-120"/>
                <a:sym typeface="Monotype Sorts" charset="2"/>
              </a:rPr>
              <a:t>             化學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反應式：</a:t>
            </a:r>
          </a:p>
          <a:p>
            <a:pPr marL="0" indent="0">
              <a:buNone/>
            </a:pP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                            </a:t>
            </a:r>
            <a:r>
              <a:rPr lang="en-US" altLang="zh-TW" sz="1600" b="0" dirty="0" err="1">
                <a:latin typeface="微軟正黑體" panose="020B0604030504040204" pitchFamily="34" charset="-120"/>
                <a:sym typeface="Monotype Sorts" charset="2"/>
              </a:rPr>
              <a:t>Dry：Si</a:t>
            </a: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 + O2 → SiO2   </a:t>
            </a:r>
          </a:p>
          <a:p>
            <a:pPr marL="0" indent="0">
              <a:buNone/>
            </a:pP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                            </a:t>
            </a:r>
            <a:r>
              <a:rPr lang="en-US" altLang="zh-TW" sz="1600" b="0" dirty="0" err="1">
                <a:latin typeface="微軟正黑體" panose="020B0604030504040204" pitchFamily="34" charset="-120"/>
                <a:sym typeface="Monotype Sorts" charset="2"/>
              </a:rPr>
              <a:t>Wet：Si</a:t>
            </a: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 + 2H2O → SiO2 + 2H2 ↑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     </a:t>
            </a:r>
            <a:endParaRPr lang="zh-TW" altLang="en-US" sz="1600" b="0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600" b="0" dirty="0" smtClean="0">
                <a:latin typeface="微軟正黑體" panose="020B0604030504040204" pitchFamily="34" charset="-120"/>
                <a:sym typeface="Monotype Sorts" charset="2"/>
              </a:rPr>
              <a:t>              因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氧化過程為發生在 </a:t>
            </a: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Si 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表面的化學反應，繼續氧化反應</a:t>
            </a:r>
            <a:r>
              <a:rPr lang="zh-TW" altLang="en-US" sz="1600" b="0" dirty="0" smtClean="0">
                <a:latin typeface="微軟正黑體" panose="020B0604030504040204" pitchFamily="34" charset="-120"/>
                <a:sym typeface="Monotype Sorts" charset="2"/>
              </a:rPr>
              <a:t>時</a:t>
            </a:r>
            <a:r>
              <a:rPr lang="en-US" altLang="zh-TW" sz="1600" b="0" dirty="0" smtClean="0">
                <a:latin typeface="微軟正黑體" panose="020B0604030504040204" pitchFamily="34" charset="-120"/>
                <a:sym typeface="Monotype Sorts" charset="2"/>
              </a:rPr>
              <a:t>O2 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或 </a:t>
            </a: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H2O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須穿越 </a:t>
            </a:r>
            <a:endParaRPr lang="en-US" altLang="zh-TW" sz="1600" b="0" dirty="0" smtClean="0">
              <a:latin typeface="微軟正黑體" panose="020B0604030504040204" pitchFamily="34" charset="-120"/>
              <a:sym typeface="Monotype Sorts" charset="2"/>
            </a:endParaRPr>
          </a:p>
          <a:p>
            <a:pPr marL="0" indent="0">
              <a:buNone/>
            </a:pP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 </a:t>
            </a:r>
            <a:r>
              <a:rPr lang="zh-TW" altLang="en-US" sz="1600" b="0" dirty="0" smtClean="0">
                <a:latin typeface="微軟正黑體" panose="020B0604030504040204" pitchFamily="34" charset="-120"/>
                <a:sym typeface="Monotype Sorts" charset="2"/>
              </a:rPr>
              <a:t>             </a:t>
            </a:r>
            <a:r>
              <a:rPr lang="en-US" altLang="zh-TW" sz="1600" b="0" dirty="0" smtClean="0">
                <a:latin typeface="微軟正黑體" panose="020B0604030504040204" pitchFamily="34" charset="-120"/>
                <a:sym typeface="Monotype Sorts" charset="2"/>
              </a:rPr>
              <a:t>SiO2 </a:t>
            </a:r>
            <a:r>
              <a:rPr lang="zh-TW" altLang="en-US" sz="1600" b="0" dirty="0" smtClean="0">
                <a:latin typeface="微軟正黑體" panose="020B0604030504040204" pitchFamily="34" charset="-120"/>
                <a:sym typeface="Monotype Sorts" charset="2"/>
              </a:rPr>
              <a:t>層至 </a:t>
            </a: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Si/ SiO2 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界面才可在發生</a:t>
            </a:r>
            <a:r>
              <a:rPr lang="zh-TW" altLang="en-US" sz="1600" b="0" dirty="0" smtClean="0">
                <a:latin typeface="微軟正黑體" panose="020B0604030504040204" pitchFamily="34" charset="-120"/>
                <a:sym typeface="Monotype Sorts" charset="2"/>
              </a:rPr>
              <a:t>反應，故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以下兩點可直接影響反應速率。</a:t>
            </a:r>
          </a:p>
          <a:p>
            <a:pPr marL="0" indent="0">
              <a:buNone/>
            </a:pP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         </a:t>
            </a:r>
            <a:r>
              <a:rPr lang="zh-TW" altLang="en-US" sz="1600" b="0" dirty="0" smtClean="0">
                <a:latin typeface="微軟正黑體" panose="020B0604030504040204" pitchFamily="34" charset="-120"/>
                <a:sym typeface="Monotype Sorts" charset="2"/>
              </a:rPr>
              <a:t>     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(</a:t>
            </a: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a) Diffusivity：O2 </a:t>
            </a:r>
            <a:r>
              <a:rPr lang="en-US" altLang="zh-TW" sz="1600" b="0" dirty="0">
                <a:latin typeface="微軟正黑體" panose="020B0604030504040204" pitchFamily="34" charset="-120"/>
                <a:cs typeface="Tahoma" pitchFamily="34" charset="0"/>
                <a:sym typeface="Monotype Sorts" charset="2"/>
              </a:rPr>
              <a:t>&gt;</a:t>
            </a: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 H2O</a:t>
            </a:r>
          </a:p>
          <a:p>
            <a:pPr marL="0" indent="0">
              <a:buNone/>
            </a:pP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         </a:t>
            </a:r>
            <a:r>
              <a:rPr lang="zh-TW" altLang="en-US" sz="1600" b="0" dirty="0" smtClean="0">
                <a:latin typeface="微軟正黑體" panose="020B0604030504040204" pitchFamily="34" charset="-120"/>
                <a:sym typeface="Monotype Sorts" charset="2"/>
              </a:rPr>
              <a:t>     </a:t>
            </a:r>
            <a:r>
              <a:rPr lang="en-US" altLang="zh-TW" sz="1600" b="0" dirty="0" smtClean="0">
                <a:latin typeface="微軟正黑體" panose="020B0604030504040204" pitchFamily="34" charset="-120"/>
                <a:sym typeface="Monotype Sorts" charset="2"/>
              </a:rPr>
              <a:t>(</a:t>
            </a: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b) Solubility： H2O &gt; O2 </a:t>
            </a:r>
            <a:r>
              <a:rPr lang="zh-TW" altLang="en-US" sz="1600" b="0" dirty="0">
                <a:latin typeface="微軟正黑體" panose="020B0604030504040204" pitchFamily="34" charset="-120"/>
                <a:sym typeface="Monotype Sorts" charset="2"/>
              </a:rPr>
              <a:t> (  </a:t>
            </a:r>
            <a:r>
              <a:rPr lang="en-US" altLang="zh-TW" sz="1600" b="0" dirty="0">
                <a:latin typeface="微軟正黑體" panose="020B0604030504040204" pitchFamily="34" charset="-120"/>
                <a:sym typeface="Monotype Sorts" charset="2"/>
              </a:rPr>
              <a:t>H2O = 600 * O2  )</a:t>
            </a:r>
          </a:p>
          <a:p>
            <a:pPr marL="361950" lvl="1" indent="0">
              <a:buNone/>
            </a:pPr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</a:rPr>
              <a:t>Oxidation</a:t>
            </a:r>
            <a:r>
              <a:rPr lang="zh-TW" altLang="en-US" dirty="0" smtClean="0"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</a:rPr>
              <a:t>氧化</a:t>
            </a:r>
            <a:r>
              <a:rPr lang="en-US" altLang="zh-TW" dirty="0" smtClean="0">
                <a:latin typeface="微軟正黑體" panose="020B0604030504040204" pitchFamily="34" charset="-120"/>
              </a:rPr>
              <a:t>)</a:t>
            </a: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747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1576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LP</a:t>
            </a:r>
            <a:r>
              <a:rPr kumimoji="0"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 </a:t>
            </a: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APC</a:t>
            </a:r>
            <a:endParaRPr kumimoji="0" lang="en-US" altLang="zh-TW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81300"/>
            <a:ext cx="2144712" cy="35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557" name="Group 7"/>
          <p:cNvGrpSpPr>
            <a:grpSpLocks/>
          </p:cNvGrpSpPr>
          <p:nvPr/>
        </p:nvGrpSpPr>
        <p:grpSpPr bwMode="auto">
          <a:xfrm>
            <a:off x="3492500" y="2852738"/>
            <a:ext cx="4132263" cy="3068637"/>
            <a:chOff x="3995936" y="2132856"/>
            <a:chExt cx="4132143" cy="3067992"/>
          </a:xfrm>
        </p:grpSpPr>
        <p:pic>
          <p:nvPicPr>
            <p:cNvPr id="2355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2132856"/>
              <a:ext cx="4132143" cy="3067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6300919" y="2493142"/>
              <a:ext cx="1223927" cy="270770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4643617" y="3069284"/>
              <a:ext cx="1223927" cy="28727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3562" name="TextBox 5"/>
            <p:cNvSpPr txBox="1">
              <a:spLocks noChangeArrowheads="1"/>
            </p:cNvSpPr>
            <p:nvPr/>
          </p:nvSpPr>
          <p:spPr bwMode="auto">
            <a:xfrm>
              <a:off x="4644008" y="2580572"/>
              <a:ext cx="1224136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kumimoji="0" lang="zh-TW" altLang="en-US" sz="2000" b="1">
                  <a:solidFill>
                    <a:srgbClr val="FF0000"/>
                  </a:solidFill>
                </a:rPr>
                <a:t>氣體流向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00113" y="1341438"/>
            <a:ext cx="77755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APC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葉片轉動造成的開口大小，可決定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TUBE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內的壓力大小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APC 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開口愈大 ，壓力愈小 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開口愈小則反之</a:t>
            </a:r>
            <a:endParaRPr kumimoji="0"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反應步驟時可精準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SERVO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設定的壓力值 </a:t>
            </a:r>
            <a:r>
              <a:rPr kumimoji="0" lang="en-US" altLang="zh-TW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kumimoji="0" lang="zh-TW" altLang="en-US" dirty="0">
                <a:latin typeface="微軟正黑體" pitchFamily="34" charset="-120"/>
                <a:ea typeface="微軟正黑體" pitchFamily="34" charset="-120"/>
              </a:rPr>
              <a:t>以達到預計之沉積厚度</a:t>
            </a:r>
            <a:endParaRPr kumimoji="0"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4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20161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LP</a:t>
            </a:r>
            <a:r>
              <a:rPr kumimoji="0"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管 </a:t>
            </a: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PUMP</a:t>
            </a:r>
            <a:endParaRPr kumimoji="0" lang="en-US" altLang="zh-TW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2" y="3019671"/>
            <a:ext cx="2807667" cy="309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2" y="1389606"/>
            <a:ext cx="2807667" cy="157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Box 3"/>
          <p:cNvSpPr txBox="1">
            <a:spLocks noChangeArrowheads="1"/>
          </p:cNvSpPr>
          <p:nvPr/>
        </p:nvSpPr>
        <p:spPr bwMode="auto">
          <a:xfrm>
            <a:off x="893438" y="1446707"/>
            <a:ext cx="1512887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kumimoji="0"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281457" y="4972147"/>
            <a:ext cx="1015042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BURN BOX</a:t>
            </a:r>
            <a:endParaRPr kumimoji="0"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84" name="TextBox 7"/>
          <p:cNvSpPr txBox="1">
            <a:spLocks noChangeArrowheads="1"/>
          </p:cNvSpPr>
          <p:nvPr/>
        </p:nvSpPr>
        <p:spPr bwMode="auto">
          <a:xfrm>
            <a:off x="1764613" y="4972147"/>
            <a:ext cx="792162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PUMP</a:t>
            </a:r>
            <a:endParaRPr kumimoji="0"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24" y="3460457"/>
            <a:ext cx="2508782" cy="2321098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3117889" y="534013"/>
            <a:ext cx="3254312" cy="5576767"/>
            <a:chOff x="995727" y="205100"/>
            <a:chExt cx="3751819" cy="6180745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35" y="1187864"/>
              <a:ext cx="3630168" cy="5197981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2281728" y="205100"/>
              <a:ext cx="979845" cy="30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Chamber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向下箭號 12"/>
            <p:cNvSpPr/>
            <p:nvPr/>
          </p:nvSpPr>
          <p:spPr>
            <a:xfrm>
              <a:off x="2640650" y="640935"/>
              <a:ext cx="267769" cy="3931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995727" y="818532"/>
              <a:ext cx="854175" cy="30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Exhaust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向下箭號 14"/>
            <p:cNvSpPr/>
            <p:nvPr/>
          </p:nvSpPr>
          <p:spPr>
            <a:xfrm rot="10800000">
              <a:off x="1441074" y="1187864"/>
              <a:ext cx="267769" cy="3931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下箭號 15"/>
            <p:cNvSpPr/>
            <p:nvPr/>
          </p:nvSpPr>
          <p:spPr>
            <a:xfrm>
              <a:off x="2482552" y="1930026"/>
              <a:ext cx="316195" cy="427290"/>
            </a:xfrm>
            <a:prstGeom prst="downArrow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向下箭號 16"/>
            <p:cNvSpPr/>
            <p:nvPr/>
          </p:nvSpPr>
          <p:spPr>
            <a:xfrm>
              <a:off x="2458339" y="3526767"/>
              <a:ext cx="316195" cy="427290"/>
            </a:xfrm>
            <a:prstGeom prst="downArrow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向右箭號 17"/>
            <p:cNvSpPr/>
            <p:nvPr/>
          </p:nvSpPr>
          <p:spPr>
            <a:xfrm rot="19219757">
              <a:off x="3372251" y="5017775"/>
              <a:ext cx="1148674" cy="1285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795745" y="5265597"/>
              <a:ext cx="30168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108781" y="4998728"/>
              <a:ext cx="30168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445860" y="4714036"/>
              <a:ext cx="30168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3194036" y="6110780"/>
            <a:ext cx="317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 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Booster pump 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Dry pump 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Cooler 1, 2, 3 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廠務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P.E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/>
          <p:cNvSpPr/>
          <p:nvPr/>
        </p:nvSpPr>
        <p:spPr>
          <a:xfrm rot="20873255">
            <a:off x="3619373" y="1680506"/>
            <a:ext cx="2639409" cy="1027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6175308" y="1775434"/>
            <a:ext cx="1028568" cy="1651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23" idx="3"/>
          </p:cNvCxnSpPr>
          <p:nvPr/>
        </p:nvCxnSpPr>
        <p:spPr>
          <a:xfrm>
            <a:off x="4102930" y="2745533"/>
            <a:ext cx="3061358" cy="680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1583145" y="5746948"/>
            <a:ext cx="105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EXHAUST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85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684338"/>
            <a:ext cx="824865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68313" y="765175"/>
            <a:ext cx="25558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LP </a:t>
            </a:r>
            <a:r>
              <a:rPr kumimoji="0"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真空系統</a:t>
            </a:r>
            <a:endParaRPr kumimoji="0" lang="en-US" altLang="zh-TW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Right Arrow 1"/>
          <p:cNvSpPr/>
          <p:nvPr/>
        </p:nvSpPr>
        <p:spPr>
          <a:xfrm rot="10800000">
            <a:off x="5940425" y="5157788"/>
            <a:ext cx="503238" cy="14287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5292725" y="3798888"/>
            <a:ext cx="504825" cy="14287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3424238" y="2833688"/>
            <a:ext cx="504825" cy="14446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1316831" y="3580607"/>
            <a:ext cx="504825" cy="14446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240779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2875" y="188913"/>
            <a:ext cx="25574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GAS SYSTEM</a:t>
            </a:r>
            <a:endParaRPr kumimoji="0" lang="en-US" altLang="zh-TW" sz="2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2725"/>
            <a:ext cx="2111375" cy="18732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471613"/>
            <a:ext cx="2016125" cy="1884362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471613"/>
            <a:ext cx="1871663" cy="1884362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198938"/>
            <a:ext cx="2087563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4198938"/>
            <a:ext cx="27273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198938"/>
            <a:ext cx="26638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3" name="TextBox 8"/>
          <p:cNvSpPr txBox="1">
            <a:spLocks noChangeArrowheads="1"/>
          </p:cNvSpPr>
          <p:nvPr/>
        </p:nvSpPr>
        <p:spPr bwMode="auto">
          <a:xfrm>
            <a:off x="2987675" y="981075"/>
            <a:ext cx="1439863" cy="368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COLD TRAP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4" name="TextBox 9"/>
          <p:cNvSpPr txBox="1">
            <a:spLocks noChangeArrowheads="1"/>
          </p:cNvSpPr>
          <p:nvPr/>
        </p:nvSpPr>
        <p:spPr bwMode="auto">
          <a:xfrm>
            <a:off x="4819121" y="987929"/>
            <a:ext cx="1727200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VAC PIPING 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5" name="TextBox 10"/>
          <p:cNvSpPr txBox="1">
            <a:spLocks noChangeArrowheads="1"/>
          </p:cNvSpPr>
          <p:nvPr/>
        </p:nvSpPr>
        <p:spPr bwMode="auto">
          <a:xfrm>
            <a:off x="900113" y="3708400"/>
            <a:ext cx="1439862" cy="368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6" name="TextBox 11"/>
          <p:cNvSpPr txBox="1">
            <a:spLocks noChangeArrowheads="1"/>
          </p:cNvSpPr>
          <p:nvPr/>
        </p:nvSpPr>
        <p:spPr bwMode="auto">
          <a:xfrm>
            <a:off x="3132138" y="3708400"/>
            <a:ext cx="1655762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大砲管 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APC</a:t>
            </a:r>
            <a:endParaRPr kumimoji="0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7" name="TextBox 12"/>
          <p:cNvSpPr txBox="1">
            <a:spLocks noChangeArrowheads="1"/>
          </p:cNvSpPr>
          <p:nvPr/>
        </p:nvSpPr>
        <p:spPr bwMode="auto">
          <a:xfrm>
            <a:off x="5508625" y="3708400"/>
            <a:ext cx="719138" cy="368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APC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8" name="TextBox 13"/>
          <p:cNvSpPr txBox="1">
            <a:spLocks noChangeArrowheads="1"/>
          </p:cNvSpPr>
          <p:nvPr/>
        </p:nvSpPr>
        <p:spPr bwMode="auto">
          <a:xfrm>
            <a:off x="7235825" y="3716338"/>
            <a:ext cx="720725" cy="3698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MV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75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458913"/>
            <a:ext cx="2303462" cy="1897062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31760" name="TextBox 15"/>
          <p:cNvSpPr txBox="1">
            <a:spLocks noChangeArrowheads="1"/>
          </p:cNvSpPr>
          <p:nvPr/>
        </p:nvSpPr>
        <p:spPr bwMode="auto">
          <a:xfrm>
            <a:off x="7164388" y="981075"/>
            <a:ext cx="1439862" cy="368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MANIFOLD</a:t>
            </a: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04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17475"/>
            <a:ext cx="2376488" cy="719138"/>
          </a:xfrm>
        </p:spPr>
        <p:txBody>
          <a:bodyPr/>
          <a:lstStyle/>
          <a:p>
            <a:pPr algn="l">
              <a:defRPr/>
            </a:pPr>
            <a:r>
              <a:rPr lang="zh-TW" altLang="zh-TW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爐管傳送架構</a:t>
            </a:r>
            <a:endParaRPr lang="zh-TW" altLang="en-US" sz="2800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3796" name="Picture 3" descr="DSCF54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508500"/>
            <a:ext cx="1573212" cy="2105025"/>
          </a:xfrm>
          <a:prstGeom prst="rect">
            <a:avLst/>
          </a:prstGeom>
          <a:noFill/>
          <a:ln w="635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zh-TW" altLang="en-US"/>
          </a:p>
        </p:txBody>
      </p:sp>
      <p:graphicFrame>
        <p:nvGraphicFramePr>
          <p:cNvPr id="337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04139"/>
              </p:ext>
            </p:extLst>
          </p:nvPr>
        </p:nvGraphicFramePr>
        <p:xfrm>
          <a:off x="2627313" y="4508500"/>
          <a:ext cx="1552575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508500"/>
                        <a:ext cx="1552575" cy="21066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9" name="Picture 6" descr="DSCF54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508500"/>
            <a:ext cx="1584325" cy="2119313"/>
          </a:xfrm>
          <a:prstGeom prst="rect">
            <a:avLst/>
          </a:prstGeom>
          <a:noFill/>
          <a:ln w="635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DSCF544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08499"/>
            <a:ext cx="18002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381742" y="836613"/>
            <a:ext cx="8037810" cy="3449855"/>
            <a:chOff x="279571" y="991286"/>
            <a:chExt cx="8037810" cy="3035973"/>
          </a:xfrm>
        </p:grpSpPr>
        <p:sp>
          <p:nvSpPr>
            <p:cNvPr id="13" name="圓角矩形 12"/>
            <p:cNvSpPr/>
            <p:nvPr/>
          </p:nvSpPr>
          <p:spPr bwMode="auto">
            <a:xfrm>
              <a:off x="283086" y="1778027"/>
              <a:ext cx="2344229" cy="4209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 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傳送至石英晶</a:t>
              </a:r>
              <a:r>
                <a:rPr lang="zh-TW" altLang="en-US" sz="1600" b="1" dirty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舟</a:t>
              </a:r>
              <a:endParaRPr lang="zh-TW" altLang="en-US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圓角矩形 13"/>
            <p:cNvSpPr/>
            <p:nvPr/>
          </p:nvSpPr>
          <p:spPr bwMode="auto">
            <a:xfrm>
              <a:off x="6005598" y="991286"/>
              <a:ext cx="2311315" cy="420956"/>
            </a:xfrm>
            <a:prstGeom prst="roundRect">
              <a:avLst/>
            </a:prstGeom>
            <a:solidFill>
              <a:srgbClr val="FFFF00"/>
            </a:solidFill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36000" tIns="36000" rIns="36000" bIns="3600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</a:t>
              </a:r>
            </a:p>
          </p:txBody>
        </p:sp>
        <p:sp>
          <p:nvSpPr>
            <p:cNvPr id="15" name="圓角矩形 14"/>
            <p:cNvSpPr/>
            <p:nvPr/>
          </p:nvSpPr>
          <p:spPr bwMode="auto">
            <a:xfrm>
              <a:off x="279571" y="2555262"/>
              <a:ext cx="2347742" cy="60072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</a:t>
              </a:r>
              <a:r>
                <a:rPr lang="zh-TW" altLang="en-US" sz="1600" b="1" dirty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舟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傳送到與保溫筒承</a:t>
              </a: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接</a:t>
              </a:r>
            </a:p>
          </p:txBody>
        </p:sp>
        <p:sp>
          <p:nvSpPr>
            <p:cNvPr id="16" name="圓角矩形 15"/>
            <p:cNvSpPr/>
            <p:nvPr/>
          </p:nvSpPr>
          <p:spPr bwMode="auto">
            <a:xfrm>
              <a:off x="5977435" y="2768156"/>
              <a:ext cx="2339478" cy="4209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保溫筒與晶舟分</a:t>
              </a:r>
              <a:r>
                <a:rPr lang="zh-TW" altLang="en-US" sz="1600" dirty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離</a:t>
              </a:r>
              <a:endParaRPr lang="zh-TW" altLang="en-US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圓角矩形 16"/>
            <p:cNvSpPr/>
            <p:nvPr/>
          </p:nvSpPr>
          <p:spPr bwMode="auto">
            <a:xfrm>
              <a:off x="279571" y="3606303"/>
              <a:ext cx="2347742" cy="4209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保溫筒</a:t>
              </a: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晶舟上升到爐管</a:t>
              </a: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16" name="向下箭號 18"/>
            <p:cNvSpPr>
              <a:spLocks noChangeArrowheads="1"/>
            </p:cNvSpPr>
            <p:nvPr/>
          </p:nvSpPr>
          <p:spPr bwMode="auto">
            <a:xfrm>
              <a:off x="1319213" y="1456185"/>
              <a:ext cx="239712" cy="397490"/>
            </a:xfrm>
            <a:prstGeom prst="downArrow">
              <a:avLst>
                <a:gd name="adj1" fmla="val 50000"/>
                <a:gd name="adj2" fmla="val 49951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17" name="向下箭號 20"/>
            <p:cNvSpPr>
              <a:spLocks noChangeArrowheads="1"/>
            </p:cNvSpPr>
            <p:nvPr/>
          </p:nvSpPr>
          <p:spPr bwMode="auto">
            <a:xfrm flipV="1">
              <a:off x="6913337" y="2375807"/>
              <a:ext cx="252412" cy="400764"/>
            </a:xfrm>
            <a:prstGeom prst="downArrow">
              <a:avLst>
                <a:gd name="adj1" fmla="val 50000"/>
                <a:gd name="adj2" fmla="val 50079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18" name="向下箭號 21"/>
            <p:cNvSpPr>
              <a:spLocks noChangeArrowheads="1"/>
            </p:cNvSpPr>
            <p:nvPr/>
          </p:nvSpPr>
          <p:spPr bwMode="auto">
            <a:xfrm flipV="1">
              <a:off x="6921224" y="3179009"/>
              <a:ext cx="252412" cy="400764"/>
            </a:xfrm>
            <a:prstGeom prst="downArrow">
              <a:avLst>
                <a:gd name="adj1" fmla="val 50000"/>
                <a:gd name="adj2" fmla="val 49804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19" name="向下箭號 22"/>
            <p:cNvSpPr>
              <a:spLocks noChangeArrowheads="1"/>
            </p:cNvSpPr>
            <p:nvPr/>
          </p:nvSpPr>
          <p:spPr bwMode="auto">
            <a:xfrm rot="16200000">
              <a:off x="3341548" y="2380718"/>
              <a:ext cx="343488" cy="390942"/>
            </a:xfrm>
            <a:prstGeom prst="downArrow">
              <a:avLst>
                <a:gd name="adj1" fmla="val 50000"/>
                <a:gd name="adj2" fmla="val 4990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20" name="向下箭號 25"/>
            <p:cNvSpPr>
              <a:spLocks noChangeArrowheads="1"/>
            </p:cNvSpPr>
            <p:nvPr/>
          </p:nvSpPr>
          <p:spPr bwMode="auto">
            <a:xfrm>
              <a:off x="1311009" y="2198983"/>
              <a:ext cx="239712" cy="397490"/>
            </a:xfrm>
            <a:prstGeom prst="downArrow">
              <a:avLst>
                <a:gd name="adj1" fmla="val 50000"/>
                <a:gd name="adj2" fmla="val 49951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圓角矩形 16"/>
            <p:cNvSpPr/>
            <p:nvPr/>
          </p:nvSpPr>
          <p:spPr bwMode="auto">
            <a:xfrm>
              <a:off x="5977903" y="3603447"/>
              <a:ext cx="2339478" cy="4209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保溫筒</a:t>
              </a:r>
              <a:r>
                <a:rPr lang="en-US" altLang="zh-TW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晶舟下降</a:t>
              </a:r>
              <a:endParaRPr lang="en-US" altLang="zh-TW" sz="1600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 bwMode="auto">
            <a:xfrm>
              <a:off x="283086" y="991286"/>
              <a:ext cx="2344228" cy="430462"/>
            </a:xfrm>
            <a:prstGeom prst="roundRect">
              <a:avLst/>
            </a:prstGeom>
            <a:solidFill>
              <a:srgbClr val="FFFF00"/>
            </a:solidFill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傳送至</a:t>
              </a: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Stag</a:t>
              </a:r>
            </a:p>
          </p:txBody>
        </p:sp>
        <p:sp>
          <p:nvSpPr>
            <p:cNvPr id="29" name="向下箭號 25"/>
            <p:cNvSpPr>
              <a:spLocks noChangeArrowheads="1"/>
            </p:cNvSpPr>
            <p:nvPr/>
          </p:nvSpPr>
          <p:spPr bwMode="auto">
            <a:xfrm>
              <a:off x="1304601" y="3171850"/>
              <a:ext cx="239712" cy="397490"/>
            </a:xfrm>
            <a:prstGeom prst="downArrow">
              <a:avLst>
                <a:gd name="adj1" fmla="val 50000"/>
                <a:gd name="adj2" fmla="val 49951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圓角矩形 2"/>
            <p:cNvSpPr/>
            <p:nvPr/>
          </p:nvSpPr>
          <p:spPr>
            <a:xfrm>
              <a:off x="3979783" y="1271527"/>
              <a:ext cx="1017172" cy="2567469"/>
            </a:xfrm>
            <a:prstGeom prst="roundRect">
              <a:avLst/>
            </a:prstGeom>
            <a:solidFill>
              <a:srgbClr val="FF33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執行</a:t>
              </a:r>
              <a:r>
                <a:rPr lang="en-US" altLang="zh-TW" dirty="0" smtClean="0"/>
                <a:t>Process</a:t>
              </a:r>
              <a:endParaRPr lang="zh-TW" altLang="en-US" dirty="0"/>
            </a:p>
          </p:txBody>
        </p:sp>
        <p:sp>
          <p:nvSpPr>
            <p:cNvPr id="30" name="向下箭號 22"/>
            <p:cNvSpPr>
              <a:spLocks noChangeArrowheads="1"/>
            </p:cNvSpPr>
            <p:nvPr/>
          </p:nvSpPr>
          <p:spPr bwMode="auto">
            <a:xfrm rot="16200000">
              <a:off x="5248517" y="2366369"/>
              <a:ext cx="343488" cy="390942"/>
            </a:xfrm>
            <a:prstGeom prst="downArrow">
              <a:avLst>
                <a:gd name="adj1" fmla="val 50000"/>
                <a:gd name="adj2" fmla="val 4990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圓角矩形 30"/>
            <p:cNvSpPr/>
            <p:nvPr/>
          </p:nvSpPr>
          <p:spPr bwMode="auto">
            <a:xfrm>
              <a:off x="6001522" y="1775274"/>
              <a:ext cx="2315392" cy="60072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36000" tIns="36000" rIns="36000" b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fontAlgn="auto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晶舟</a:t>
              </a: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Wafer </a:t>
              </a:r>
              <a:r>
                <a:rPr lang="zh-TW" altLang="en-US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回傳至</a:t>
              </a:r>
              <a:r>
                <a:rPr lang="en-US" altLang="zh-TW" sz="1600" b="1" dirty="0" smtClean="0">
                  <a:solidFill>
                    <a:srgbClr val="00002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Cassette</a:t>
              </a:r>
              <a:endParaRPr lang="zh-TW" altLang="en-US" sz="1600" b="1" dirty="0" smtClean="0">
                <a:solidFill>
                  <a:srgbClr val="0000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向下箭號 20"/>
            <p:cNvSpPr>
              <a:spLocks noChangeArrowheads="1"/>
            </p:cNvSpPr>
            <p:nvPr/>
          </p:nvSpPr>
          <p:spPr bwMode="auto">
            <a:xfrm flipV="1">
              <a:off x="6906806" y="1378812"/>
              <a:ext cx="252412" cy="400764"/>
            </a:xfrm>
            <a:prstGeom prst="downArrow">
              <a:avLst>
                <a:gd name="adj1" fmla="val 50000"/>
                <a:gd name="adj2" fmla="val 50079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572000" y="4416563"/>
            <a:ext cx="1728192" cy="225279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9755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54</a:t>
            </a:fld>
            <a:endParaRPr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58899"/>
          </a:xfrm>
        </p:spPr>
        <p:txBody>
          <a:bodyPr/>
          <a:lstStyle/>
          <a:p>
            <a:pPr algn="l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擴散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子植入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(IMP)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機台介紹</a:t>
            </a:r>
            <a:endParaRPr lang="zh-TW" altLang="en-US" sz="2800" dirty="0"/>
          </a:p>
        </p:txBody>
      </p:sp>
      <p:sp>
        <p:nvSpPr>
          <p:cNvPr id="9" name="文字版面配置區 2"/>
          <p:cNvSpPr txBox="1">
            <a:spLocks/>
          </p:cNvSpPr>
          <p:nvPr/>
        </p:nvSpPr>
        <p:spPr>
          <a:xfrm>
            <a:off x="539552" y="908720"/>
            <a:ext cx="8435280" cy="4752528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itchFamily="2" charset="2"/>
              <a:buChar char="n"/>
              <a:tabLst/>
              <a:defRPr lang="en-US" altLang="zh-TW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953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lang="en-US" altLang="zh-TW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charset="0"/>
              <a:buChar char="»"/>
              <a:defRPr lang="en-US" altLang="zh-TW" sz="24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0" lang="zh-TW" altLang="en-US" sz="1600" b="0" smtClean="0"/>
              <a:t>大致分為 </a:t>
            </a:r>
            <a:r>
              <a:rPr kumimoji="0" lang="en-US" altLang="zh-TW" sz="1600" b="0" smtClean="0"/>
              <a:t>4</a:t>
            </a:r>
            <a:r>
              <a:rPr kumimoji="0" lang="zh-TW" altLang="en-US" sz="1600" b="0" smtClean="0"/>
              <a:t> 大類 </a:t>
            </a:r>
            <a:r>
              <a:rPr kumimoji="0" lang="en-US" altLang="zh-TW" sz="1600" b="0" smtClean="0"/>
              <a:t>:</a:t>
            </a:r>
          </a:p>
          <a:p>
            <a:pPr marL="720000">
              <a:lnSpc>
                <a:spcPct val="200000"/>
              </a:lnSpc>
              <a:buFont typeface="+mj-lt"/>
              <a:buAutoNum type="arabicParenR"/>
            </a:pPr>
            <a:r>
              <a:rPr kumimoji="0" lang="en-US" sz="1600" b="0" smtClean="0"/>
              <a:t>HE</a:t>
            </a:r>
            <a:r>
              <a:rPr kumimoji="0" lang="en-US" altLang="zh-TW" sz="1600" b="0" smtClean="0"/>
              <a:t> </a:t>
            </a:r>
            <a:r>
              <a:rPr kumimoji="0" lang="en-US" sz="1600" b="0" smtClean="0"/>
              <a:t>(High Energy) </a:t>
            </a:r>
            <a:r>
              <a:rPr kumimoji="0" lang="zh-TW" altLang="en-US" sz="1600" b="0" smtClean="0"/>
              <a:t>高能量</a:t>
            </a:r>
          </a:p>
          <a:p>
            <a:pPr marL="720000">
              <a:lnSpc>
                <a:spcPct val="200000"/>
              </a:lnSpc>
              <a:buFont typeface="+mj-lt"/>
              <a:buAutoNum type="arabicParenR"/>
            </a:pPr>
            <a:r>
              <a:rPr kumimoji="0" lang="en-US" sz="1600" b="0" smtClean="0"/>
              <a:t>MC</a:t>
            </a:r>
            <a:r>
              <a:rPr kumimoji="0" lang="en-US" altLang="zh-TW" sz="1600" b="0" smtClean="0"/>
              <a:t> </a:t>
            </a:r>
            <a:r>
              <a:rPr kumimoji="0" lang="en-US" sz="1600" b="0" smtClean="0"/>
              <a:t>(Medium Current)  </a:t>
            </a:r>
            <a:r>
              <a:rPr kumimoji="0" lang="zh-TW" altLang="en-US" sz="1600" b="0" smtClean="0"/>
              <a:t>中電流</a:t>
            </a:r>
          </a:p>
          <a:p>
            <a:pPr marL="720000">
              <a:lnSpc>
                <a:spcPct val="200000"/>
              </a:lnSpc>
              <a:buFont typeface="+mj-lt"/>
              <a:buAutoNum type="arabicParenR"/>
            </a:pPr>
            <a:r>
              <a:rPr kumimoji="0" lang="en-US" sz="1600" b="0" smtClean="0"/>
              <a:t>HC</a:t>
            </a:r>
            <a:r>
              <a:rPr kumimoji="0" lang="en-US" altLang="zh-TW" sz="1600" b="0" smtClean="0"/>
              <a:t> </a:t>
            </a:r>
            <a:r>
              <a:rPr kumimoji="0" lang="en-US" sz="1600" b="0" smtClean="0"/>
              <a:t>(High</a:t>
            </a:r>
            <a:r>
              <a:rPr kumimoji="0" lang="en-US" altLang="zh-TW" sz="1600" b="0" smtClean="0"/>
              <a:t> </a:t>
            </a:r>
            <a:r>
              <a:rPr kumimoji="0" lang="en-US" sz="1600" b="0" smtClean="0"/>
              <a:t>Current)  </a:t>
            </a:r>
            <a:r>
              <a:rPr kumimoji="0" lang="zh-TW" altLang="en-US" sz="1600" b="0" smtClean="0"/>
              <a:t>高電流</a:t>
            </a:r>
          </a:p>
          <a:p>
            <a:pPr marL="720000">
              <a:lnSpc>
                <a:spcPct val="200000"/>
              </a:lnSpc>
              <a:buFont typeface="+mj-lt"/>
              <a:buAutoNum type="arabicParenR"/>
            </a:pPr>
            <a:r>
              <a:rPr kumimoji="0" lang="en-US" sz="1600" b="0" smtClean="0"/>
              <a:t>LE</a:t>
            </a:r>
            <a:r>
              <a:rPr kumimoji="0" lang="en-US" altLang="zh-TW" sz="1600" b="0" smtClean="0"/>
              <a:t> </a:t>
            </a:r>
            <a:r>
              <a:rPr kumimoji="0" lang="en-US" sz="1600" b="0" smtClean="0"/>
              <a:t>(Low Energy) </a:t>
            </a:r>
            <a:r>
              <a:rPr kumimoji="0" lang="zh-TW" altLang="en-US" sz="1600" b="0" smtClean="0"/>
              <a:t>低能量</a:t>
            </a:r>
          </a:p>
          <a:p>
            <a:pPr>
              <a:lnSpc>
                <a:spcPct val="200000"/>
              </a:lnSpc>
            </a:pPr>
            <a:r>
              <a:rPr kumimoji="0" lang="zh-TW" altLang="en-US" sz="1600" b="0" smtClean="0"/>
              <a:t>廠內現有機台屬 </a:t>
            </a:r>
            <a:r>
              <a:rPr kumimoji="0" lang="en-US" sz="1600" b="0" smtClean="0"/>
              <a:t>Medium Current</a:t>
            </a:r>
            <a:r>
              <a:rPr kumimoji="0" lang="en-US" altLang="zh-TW" sz="1600" b="0" smtClean="0"/>
              <a:t> </a:t>
            </a:r>
            <a:r>
              <a:rPr kumimoji="0" lang="zh-TW" altLang="en-US" sz="1600" b="0" smtClean="0"/>
              <a:t>與 </a:t>
            </a:r>
            <a:r>
              <a:rPr kumimoji="0" lang="en-US" sz="1600" b="0" smtClean="0"/>
              <a:t>High</a:t>
            </a:r>
            <a:r>
              <a:rPr kumimoji="0" lang="en-US" altLang="zh-TW" sz="1600" b="0" smtClean="0"/>
              <a:t> </a:t>
            </a:r>
            <a:r>
              <a:rPr kumimoji="0" lang="en-US" sz="1600" b="0" smtClean="0"/>
              <a:t>Current </a:t>
            </a:r>
            <a:r>
              <a:rPr kumimoji="0" lang="zh-TW" altLang="en-US" sz="1600" b="0" smtClean="0"/>
              <a:t>兩類型</a:t>
            </a:r>
          </a:p>
          <a:p>
            <a:pPr>
              <a:lnSpc>
                <a:spcPct val="200000"/>
              </a:lnSpc>
            </a:pPr>
            <a:r>
              <a:rPr kumimoji="0" lang="zh-TW" altLang="en-US" sz="1600" b="0" smtClean="0"/>
              <a:t>共有 </a:t>
            </a:r>
            <a:r>
              <a:rPr kumimoji="0" lang="en-US" altLang="zh-TW" sz="1600" b="0" smtClean="0"/>
              <a:t>11</a:t>
            </a:r>
            <a:r>
              <a:rPr kumimoji="0" lang="zh-TW" altLang="en-US" sz="1600" b="0" smtClean="0"/>
              <a:t> 台 </a:t>
            </a:r>
            <a:r>
              <a:rPr kumimoji="0" lang="en-US" altLang="zh-TW" sz="1600" b="0" smtClean="0"/>
              <a:t>, </a:t>
            </a:r>
            <a:r>
              <a:rPr kumimoji="0" lang="en-US" sz="1600" b="0" smtClean="0"/>
              <a:t>Medium Current</a:t>
            </a:r>
            <a:r>
              <a:rPr kumimoji="0" lang="en-US" altLang="zh-TW" sz="1600" b="0" smtClean="0"/>
              <a:t> </a:t>
            </a:r>
            <a:r>
              <a:rPr kumimoji="0" lang="en-US" sz="1600" b="0" smtClean="0"/>
              <a:t>*6 , High</a:t>
            </a:r>
            <a:r>
              <a:rPr kumimoji="0" lang="en-US" altLang="zh-TW" sz="1600" b="0" smtClean="0"/>
              <a:t> </a:t>
            </a:r>
            <a:r>
              <a:rPr kumimoji="0" lang="en-US" sz="1600" b="0" smtClean="0"/>
              <a:t>Current*5 </a:t>
            </a:r>
          </a:p>
          <a:p>
            <a:pPr>
              <a:lnSpc>
                <a:spcPct val="200000"/>
              </a:lnSpc>
            </a:pPr>
            <a:r>
              <a:rPr kumimoji="0" lang="zh-TW" altLang="en-US" sz="1600" b="0" smtClean="0"/>
              <a:t>主要設備商為 </a:t>
            </a:r>
            <a:r>
              <a:rPr kumimoji="0" lang="en-US" altLang="zh-TW" sz="1600" b="0" smtClean="0"/>
              <a:t>:</a:t>
            </a:r>
            <a:r>
              <a:rPr kumimoji="0" lang="zh-TW" altLang="en-US" sz="1600" b="0" smtClean="0"/>
              <a:t> </a:t>
            </a:r>
            <a:r>
              <a:rPr kumimoji="0" lang="en-US" sz="1600" b="0" smtClean="0"/>
              <a:t>ATMT(Varain) </a:t>
            </a:r>
            <a:r>
              <a:rPr kumimoji="0" lang="zh-TW" altLang="en-US" sz="1600" b="0" smtClean="0"/>
              <a:t>台灣應材 、</a:t>
            </a:r>
            <a:r>
              <a:rPr kumimoji="0" lang="en-US" sz="1600" b="0" smtClean="0"/>
              <a:t>Axcelis</a:t>
            </a:r>
            <a:r>
              <a:rPr kumimoji="0" lang="en-US" altLang="zh-TW" sz="1600" b="0" smtClean="0"/>
              <a:t> </a:t>
            </a:r>
            <a:r>
              <a:rPr kumimoji="0" lang="en-US" sz="1600" b="0" smtClean="0"/>
              <a:t>(Enton) </a:t>
            </a:r>
            <a:r>
              <a:rPr kumimoji="0" lang="zh-TW" altLang="en-US" sz="1600" b="0" smtClean="0"/>
              <a:t>亞舍立</a:t>
            </a:r>
          </a:p>
          <a:p>
            <a:pPr>
              <a:lnSpc>
                <a:spcPct val="200000"/>
              </a:lnSpc>
            </a:pPr>
            <a:r>
              <a:rPr kumimoji="0" lang="zh-TW" altLang="en-US" sz="1600" b="0" smtClean="0"/>
              <a:t> 對離子植入而言最關鍵參數 </a:t>
            </a:r>
            <a:r>
              <a:rPr kumimoji="0" lang="en-US" altLang="zh-TW" sz="1600" b="0" smtClean="0"/>
              <a:t>: </a:t>
            </a:r>
            <a:r>
              <a:rPr kumimoji="0" lang="en-US" sz="1600" b="0" smtClean="0"/>
              <a:t>Species / Energy / Dose / Implant angle </a:t>
            </a:r>
          </a:p>
          <a:p>
            <a:endParaRPr kumimoji="0" lang="en-US" altLang="zh-TW" sz="1600" b="0"/>
          </a:p>
        </p:txBody>
      </p:sp>
    </p:spTree>
    <p:extLst>
      <p:ext uri="{BB962C8B-B14F-4D97-AF65-F5344CB8AC3E}">
        <p14:creationId xmlns:p14="http://schemas.microsoft.com/office/powerpoint/2010/main" val="141347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55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335207"/>
            <a:ext cx="4464496" cy="30516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4" t="25603" r="33993" b="47194"/>
          <a:stretch/>
        </p:blipFill>
        <p:spPr>
          <a:xfrm>
            <a:off x="4860032" y="2315168"/>
            <a:ext cx="4104456" cy="27910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9552" y="43345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離子植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入機外觀</a:t>
            </a:r>
            <a:endParaRPr lang="zh-TW" altLang="en-US" sz="1600" b="1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552" y="1082300"/>
            <a:ext cx="6913111" cy="1006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離子植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入機在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FAB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廠內數最大型機台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下圖左為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Medium current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機台外觀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;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下圖右為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High Current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機台外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92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56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76510" y="260648"/>
            <a:ext cx="8229600" cy="504056"/>
          </a:xfrm>
        </p:spPr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</a:rPr>
              <a:t>離子植入</a:t>
            </a:r>
            <a:r>
              <a:rPr lang="zh-TW" altLang="en-US" dirty="0" smtClean="0">
                <a:latin typeface="微軟正黑體" panose="020B0604030504040204" pitchFamily="34" charset="-120"/>
              </a:rPr>
              <a:t>機構造簡介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6510" y="618694"/>
            <a:ext cx="66877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真空系統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(vacuum system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離子源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(ion source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離子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萃取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(Extraction)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離子分析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(Ion analyzing)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(accelerating system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掃描系統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(Scanning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System)+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劑量控制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(Dose control)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靶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(target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3276964"/>
            <a:ext cx="8415970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57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</a:rPr>
              <a:t>真空系統</a:t>
            </a:r>
            <a:r>
              <a:rPr lang="en-US" altLang="zh-TW" dirty="0">
                <a:latin typeface="微軟正黑體" panose="020B0604030504040204" pitchFamily="34" charset="-120"/>
              </a:rPr>
              <a:t>(vacuum system)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735036" y="2370075"/>
            <a:ext cx="55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/>
              <a:t>+</a:t>
            </a:r>
            <a:endParaRPr lang="zh-TW" altLang="en-US" sz="5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004" t="14049" r="23992" b="30479"/>
          <a:stretch/>
        </p:blipFill>
        <p:spPr>
          <a:xfrm>
            <a:off x="3203848" y="1700808"/>
            <a:ext cx="2609844" cy="22618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672" t="17069" r="27990" b="29592"/>
          <a:stretch/>
        </p:blipFill>
        <p:spPr>
          <a:xfrm>
            <a:off x="395536" y="1645826"/>
            <a:ext cx="2339500" cy="2339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820832" y="2356525"/>
            <a:ext cx="55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/>
              <a:t>+</a:t>
            </a:r>
            <a:endParaRPr lang="zh-TW" altLang="en-US" sz="5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678" t="11564" r="26985" b="32964"/>
          <a:stretch/>
        </p:blipFill>
        <p:spPr>
          <a:xfrm>
            <a:off x="6382853" y="1645826"/>
            <a:ext cx="2007884" cy="24858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671" t="26958" r="21324" b="23970"/>
          <a:stretch/>
        </p:blipFill>
        <p:spPr>
          <a:xfrm>
            <a:off x="2555776" y="4130698"/>
            <a:ext cx="3672408" cy="255955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39552" y="1108469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各區塊要求真空度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E-5~E-7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間</a:t>
            </a:r>
          </a:p>
        </p:txBody>
      </p:sp>
    </p:spTree>
    <p:extLst>
      <p:ext uri="{BB962C8B-B14F-4D97-AF65-F5344CB8AC3E}">
        <p14:creationId xmlns:p14="http://schemas.microsoft.com/office/powerpoint/2010/main" val="158731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58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6922" y="332656"/>
            <a:ext cx="8229600" cy="504056"/>
          </a:xfrm>
        </p:spPr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</a:rPr>
              <a:t>離子源</a:t>
            </a:r>
            <a:r>
              <a:rPr lang="en-US" altLang="zh-TW" dirty="0">
                <a:latin typeface="微軟正黑體" panose="020B0604030504040204" pitchFamily="34" charset="-120"/>
              </a:rPr>
              <a:t>(ion source)+</a:t>
            </a:r>
            <a:r>
              <a:rPr lang="zh-TW" altLang="en-US" dirty="0">
                <a:latin typeface="微軟正黑體" panose="020B0604030504040204" pitchFamily="34" charset="-120"/>
              </a:rPr>
              <a:t>離子萃取</a:t>
            </a:r>
            <a:r>
              <a:rPr lang="en-US" altLang="zh-TW" dirty="0">
                <a:latin typeface="微軟正黑體" panose="020B0604030504040204" pitchFamily="34" charset="-120"/>
              </a:rPr>
              <a:t>(Extraction</a:t>
            </a:r>
            <a:r>
              <a:rPr lang="en-US" altLang="zh-TW" dirty="0" smtClean="0">
                <a:latin typeface="微軟正黑體" panose="020B0604030504040204" pitchFamily="34" charset="-120"/>
              </a:rPr>
              <a:t>)</a:t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zh-TW" altLang="en-US" sz="1600" b="0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679322"/>
            <a:ext cx="7416824" cy="44829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11560" y="1088740"/>
            <a:ext cx="50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600" dirty="0">
                <a:latin typeface="微軟正黑體" panose="020B0604030504040204" pitchFamily="34" charset="-120"/>
              </a:rPr>
              <a:t>Gas </a:t>
            </a:r>
            <a:r>
              <a:rPr lang="en-US" altLang="zh-TW" sz="1600" dirty="0">
                <a:latin typeface="微軟正黑體" panose="020B0604030504040204" pitchFamily="34" charset="-120"/>
                <a:sym typeface="Wingdings" panose="05000000000000000000" pitchFamily="2" charset="2"/>
              </a:rPr>
              <a:t>Arc chamber </a:t>
            </a:r>
            <a:r>
              <a:rPr lang="en-US" altLang="zh-TW" sz="1600" dirty="0">
                <a:latin typeface="微軟正黑體" panose="020B0604030504040204" pitchFamily="34" charset="-120"/>
              </a:rPr>
              <a:t>Plasma </a:t>
            </a:r>
            <a:r>
              <a:rPr lang="en-US" altLang="zh-TW" sz="1600" dirty="0">
                <a:latin typeface="微軟正黑體" panose="020B0604030504040204" pitchFamily="34" charset="-120"/>
                <a:sym typeface="Wingdings" panose="05000000000000000000" pitchFamily="2" charset="2"/>
              </a:rPr>
              <a:t> extraction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92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Si </a:t>
            </a:r>
            <a:r>
              <a:rPr lang="zh-TW" altLang="en-US" dirty="0">
                <a:latin typeface="微軟正黑體" panose="020B0604030504040204" pitchFamily="34" charset="-120"/>
              </a:rPr>
              <a:t>之氧化模式</a:t>
            </a:r>
            <a:endParaRPr lang="en-US" dirty="0">
              <a:latin typeface="微軟正黑體" panose="020B0604030504040204" pitchFamily="34" charset="-120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181100" y="1524000"/>
            <a:ext cx="5260975" cy="3276600"/>
            <a:chOff x="744" y="960"/>
            <a:chExt cx="3314" cy="2064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3226" y="1056"/>
              <a:ext cx="0" cy="19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210" y="1824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136" y="1113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Oxide</a:t>
              </a: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3082" y="2880"/>
              <a:ext cx="3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744" y="1017"/>
              <a:ext cx="4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Gas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450" y="1056"/>
              <a:ext cx="0" cy="19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3226" y="960"/>
              <a:ext cx="96" cy="2016"/>
              <a:chOff x="3226" y="960"/>
              <a:chExt cx="96" cy="2016"/>
            </a:xfrm>
          </p:grpSpPr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 flipV="1">
                <a:off x="3226" y="1248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 flipV="1">
                <a:off x="3226" y="1344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V="1">
                <a:off x="3226" y="960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 flipV="1">
                <a:off x="3226" y="1056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V="1">
                <a:off x="3226" y="1440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 flipV="1">
                <a:off x="3226" y="1536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 flipV="1">
                <a:off x="3226" y="2016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 flipV="1">
                <a:off x="3226" y="2208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 flipV="1">
                <a:off x="3226" y="1824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 flipV="1">
                <a:off x="3226" y="1920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 flipV="1">
                <a:off x="3226" y="2112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 flipV="1">
                <a:off x="3226" y="2304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 flipV="1">
                <a:off x="3226" y="2400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4"/>
              <p:cNvSpPr>
                <a:spLocks noChangeShapeType="1"/>
              </p:cNvSpPr>
              <p:nvPr/>
            </p:nvSpPr>
            <p:spPr bwMode="auto">
              <a:xfrm flipV="1">
                <a:off x="3226" y="2496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 flipV="1">
                <a:off x="3226" y="2592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 flipV="1">
                <a:off x="3226" y="2784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 flipV="1">
                <a:off x="3226" y="2688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8"/>
              <p:cNvSpPr>
                <a:spLocks noChangeShapeType="1"/>
              </p:cNvSpPr>
              <p:nvPr/>
            </p:nvSpPr>
            <p:spPr bwMode="auto">
              <a:xfrm flipV="1">
                <a:off x="3226" y="2880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9"/>
              <p:cNvSpPr>
                <a:spLocks noChangeShapeType="1"/>
              </p:cNvSpPr>
              <p:nvPr/>
            </p:nvSpPr>
            <p:spPr bwMode="auto">
              <a:xfrm flipV="1">
                <a:off x="3226" y="1632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30"/>
              <p:cNvSpPr>
                <a:spLocks noChangeShapeType="1"/>
              </p:cNvSpPr>
              <p:nvPr/>
            </p:nvSpPr>
            <p:spPr bwMode="auto">
              <a:xfrm flipV="1">
                <a:off x="3226" y="1728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 flipV="1">
                <a:off x="3226" y="1152"/>
                <a:ext cx="96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Line 32"/>
            <p:cNvSpPr>
              <a:spLocks noChangeShapeType="1"/>
            </p:cNvSpPr>
            <p:nvPr/>
          </p:nvSpPr>
          <p:spPr bwMode="auto">
            <a:xfrm>
              <a:off x="1306" y="2208"/>
              <a:ext cx="3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33"/>
            <p:cNvSpPr txBox="1">
              <a:spLocks noChangeArrowheads="1"/>
            </p:cNvSpPr>
            <p:nvPr/>
          </p:nvSpPr>
          <p:spPr bwMode="auto">
            <a:xfrm>
              <a:off x="3418" y="1113"/>
              <a:ext cx="6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Silicon</a:t>
              </a:r>
            </a:p>
          </p:txBody>
        </p:sp>
      </p:grpSp>
      <p:grpSp>
        <p:nvGrpSpPr>
          <p:cNvPr id="36" name="Group 34"/>
          <p:cNvGrpSpPr>
            <a:grpSpLocks/>
          </p:cNvGrpSpPr>
          <p:nvPr/>
        </p:nvGrpSpPr>
        <p:grpSpPr bwMode="auto">
          <a:xfrm>
            <a:off x="152400" y="1143000"/>
            <a:ext cx="8991600" cy="3429000"/>
            <a:chOff x="96" y="720"/>
            <a:chExt cx="5664" cy="2151"/>
          </a:xfrm>
        </p:grpSpPr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96" y="1127"/>
              <a:ext cx="3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>
                  <a:solidFill>
                    <a:srgbClr val="00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Cg</a:t>
              </a: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1450" y="1536"/>
              <a:ext cx="3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>
                  <a:solidFill>
                    <a:srgbClr val="00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Cs</a:t>
              </a: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1450" y="2304"/>
              <a:ext cx="3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>
                  <a:solidFill>
                    <a:srgbClr val="00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Co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3286" y="2640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>
                  <a:solidFill>
                    <a:srgbClr val="00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Ci</a:t>
              </a:r>
            </a:p>
          </p:txBody>
        </p:sp>
        <p:grpSp>
          <p:nvGrpSpPr>
            <p:cNvPr id="41" name="Group 39"/>
            <p:cNvGrpSpPr>
              <a:grpSpLocks/>
            </p:cNvGrpSpPr>
            <p:nvPr/>
          </p:nvGrpSpPr>
          <p:grpSpPr bwMode="auto">
            <a:xfrm>
              <a:off x="3984" y="720"/>
              <a:ext cx="1776" cy="1298"/>
              <a:chOff x="4032" y="746"/>
              <a:chExt cx="1776" cy="1298"/>
            </a:xfrm>
          </p:grpSpPr>
          <p:sp>
            <p:nvSpPr>
              <p:cNvPr id="42" name="Text Box 40"/>
              <p:cNvSpPr txBox="1">
                <a:spLocks noChangeArrowheads="1"/>
              </p:cNvSpPr>
              <p:nvPr/>
            </p:nvSpPr>
            <p:spPr bwMode="auto">
              <a:xfrm>
                <a:off x="4032" y="746"/>
                <a:ext cx="1135" cy="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en-US" altLang="zh-TW" sz="1800">
                    <a:solidFill>
                      <a:srgbClr val="00CC00"/>
                    </a:solidFill>
                    <a:latin typeface="Arial" pitchFamily="34" charset="0"/>
                    <a:ea typeface="新細明體" pitchFamily="18" charset="-120"/>
                  </a:rPr>
                  <a:t>Cg </a:t>
                </a:r>
                <a:r>
                  <a:rPr kumimoji="1" lang="en-US" altLang="zh-TW" sz="170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: Gas </a:t>
                </a:r>
                <a:r>
                  <a:rPr kumimoji="1" lang="zh-TW" altLang="en-US" sz="170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的濃度</a:t>
                </a:r>
              </a:p>
            </p:txBody>
          </p:sp>
          <p:sp>
            <p:nvSpPr>
              <p:cNvPr id="43" name="Text Box 41"/>
              <p:cNvSpPr txBox="1">
                <a:spLocks noChangeArrowheads="1"/>
              </p:cNvSpPr>
              <p:nvPr/>
            </p:nvSpPr>
            <p:spPr bwMode="auto">
              <a:xfrm>
                <a:off x="4032" y="960"/>
                <a:ext cx="1680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kumimoji="1" lang="en-US" altLang="zh-TW" sz="1800" dirty="0">
                    <a:solidFill>
                      <a:srgbClr val="00CC00"/>
                    </a:solidFill>
                    <a:latin typeface="Arial" pitchFamily="34" charset="0"/>
                    <a:ea typeface="新細明體" pitchFamily="18" charset="-120"/>
                  </a:rPr>
                  <a:t>Cs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: Gas </a:t>
                </a:r>
                <a:r>
                  <a:rPr kumimoji="1" lang="zh-TW" altLang="en-US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在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oxide</a:t>
                </a:r>
                <a:r>
                  <a:rPr kumimoji="1" lang="zh-TW" altLang="en-US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之表面</a:t>
                </a:r>
              </a:p>
              <a:p>
                <a:pPr algn="l"/>
                <a:r>
                  <a:rPr kumimoji="1" lang="zh-TW" altLang="en-US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        濃度      </a:t>
                </a:r>
              </a:p>
            </p:txBody>
          </p:sp>
          <p:sp>
            <p:nvSpPr>
              <p:cNvPr id="44" name="Text Box 42"/>
              <p:cNvSpPr txBox="1">
                <a:spLocks noChangeArrowheads="1"/>
              </p:cNvSpPr>
              <p:nvPr/>
            </p:nvSpPr>
            <p:spPr bwMode="auto">
              <a:xfrm>
                <a:off x="4032" y="1322"/>
                <a:ext cx="1728" cy="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kumimoji="1" lang="en-US" altLang="zh-TW" sz="1800" dirty="0">
                    <a:solidFill>
                      <a:srgbClr val="00CC00"/>
                    </a:solidFill>
                    <a:latin typeface="Arial" pitchFamily="34" charset="0"/>
                    <a:ea typeface="新細明體" pitchFamily="18" charset="-120"/>
                  </a:rPr>
                  <a:t>Co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: Gas </a:t>
                </a:r>
                <a:r>
                  <a:rPr kumimoji="1" lang="zh-TW" altLang="en-US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在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oxide</a:t>
                </a:r>
                <a:r>
                  <a:rPr kumimoji="1" lang="zh-TW" altLang="en-US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之表面</a:t>
                </a:r>
              </a:p>
              <a:p>
                <a:pPr algn="l"/>
                <a:r>
                  <a:rPr kumimoji="1" lang="zh-TW" altLang="en-US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        內層濃度</a:t>
                </a:r>
              </a:p>
            </p:txBody>
          </p:sp>
          <p:sp>
            <p:nvSpPr>
              <p:cNvPr id="45" name="Text Box 43"/>
              <p:cNvSpPr txBox="1">
                <a:spLocks noChangeArrowheads="1"/>
              </p:cNvSpPr>
              <p:nvPr/>
            </p:nvSpPr>
            <p:spPr bwMode="auto">
              <a:xfrm>
                <a:off x="4032" y="1683"/>
                <a:ext cx="1776" cy="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kumimoji="1" lang="en-US" altLang="zh-TW" sz="1800" dirty="0">
                    <a:solidFill>
                      <a:srgbClr val="00CC00"/>
                    </a:solidFill>
                    <a:latin typeface="Arial" pitchFamily="34" charset="0"/>
                    <a:ea typeface="新細明體" pitchFamily="18" charset="-120"/>
                  </a:rPr>
                  <a:t>Ci 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: Gas </a:t>
                </a:r>
                <a:r>
                  <a:rPr kumimoji="1" lang="zh-TW" altLang="en-US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在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oxide-S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i</a:t>
                </a:r>
                <a:r>
                  <a:rPr kumimoji="1" lang="zh-TW" altLang="en-US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交界</a:t>
                </a:r>
              </a:p>
              <a:p>
                <a:pPr algn="l"/>
                <a:r>
                  <a:rPr kumimoji="1" lang="zh-TW" altLang="en-US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        處之濃度</a:t>
                </a:r>
              </a:p>
            </p:txBody>
          </p:sp>
        </p:grpSp>
      </p:grpSp>
      <p:grpSp>
        <p:nvGrpSpPr>
          <p:cNvPr id="46" name="Group 44"/>
          <p:cNvGrpSpPr>
            <a:grpSpLocks/>
          </p:cNvGrpSpPr>
          <p:nvPr/>
        </p:nvGrpSpPr>
        <p:grpSpPr bwMode="auto">
          <a:xfrm>
            <a:off x="1235075" y="2093913"/>
            <a:ext cx="7469188" cy="2670175"/>
            <a:chOff x="778" y="1319"/>
            <a:chExt cx="4705" cy="1682"/>
          </a:xfrm>
        </p:grpSpPr>
        <p:sp>
          <p:nvSpPr>
            <p:cNvPr id="47" name="Text Box 45"/>
            <p:cNvSpPr txBox="1">
              <a:spLocks noChangeArrowheads="1"/>
            </p:cNvSpPr>
            <p:nvPr/>
          </p:nvSpPr>
          <p:spPr bwMode="auto">
            <a:xfrm>
              <a:off x="778" y="1319"/>
              <a:ext cx="3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>
                  <a:solidFill>
                    <a:srgbClr val="FF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F1</a:t>
              </a:r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2170" y="2592"/>
              <a:ext cx="3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>
                  <a:solidFill>
                    <a:srgbClr val="FF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F2</a:t>
              </a:r>
            </a:p>
          </p:txBody>
        </p:sp>
        <p:sp>
          <p:nvSpPr>
            <p:cNvPr id="49" name="Text Box 47"/>
            <p:cNvSpPr txBox="1">
              <a:spLocks noChangeArrowheads="1"/>
            </p:cNvSpPr>
            <p:nvPr/>
          </p:nvSpPr>
          <p:spPr bwMode="auto">
            <a:xfrm>
              <a:off x="3274" y="2400"/>
              <a:ext cx="3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TW" sz="2000">
                  <a:solidFill>
                    <a:srgbClr val="FF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F3</a:t>
              </a:r>
            </a:p>
          </p:txBody>
        </p:sp>
        <p:grpSp>
          <p:nvGrpSpPr>
            <p:cNvPr id="50" name="Group 48"/>
            <p:cNvGrpSpPr>
              <a:grpSpLocks/>
            </p:cNvGrpSpPr>
            <p:nvPr/>
          </p:nvGrpSpPr>
          <p:grpSpPr bwMode="auto">
            <a:xfrm>
              <a:off x="3984" y="2024"/>
              <a:ext cx="1499" cy="977"/>
              <a:chOff x="4128" y="2024"/>
              <a:chExt cx="1499" cy="977"/>
            </a:xfrm>
          </p:grpSpPr>
          <p:sp>
            <p:nvSpPr>
              <p:cNvPr id="51" name="Text Box 49"/>
              <p:cNvSpPr txBox="1">
                <a:spLocks noChangeArrowheads="1"/>
              </p:cNvSpPr>
              <p:nvPr/>
            </p:nvSpPr>
            <p:spPr bwMode="auto">
              <a:xfrm>
                <a:off x="4128" y="2024"/>
                <a:ext cx="1436" cy="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en-US" altLang="zh-TW" sz="1800" dirty="0">
                    <a:solidFill>
                      <a:srgbClr val="FF33CC"/>
                    </a:solidFill>
                    <a:latin typeface="Arial" pitchFamily="34" charset="0"/>
                    <a:ea typeface="新細明體" pitchFamily="18" charset="-120"/>
                  </a:rPr>
                  <a:t>F1 </a:t>
                </a:r>
                <a:r>
                  <a:rPr kumimoji="1" lang="en-US" altLang="zh-TW" sz="18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: Gas phase flux</a:t>
                </a:r>
              </a:p>
            </p:txBody>
          </p:sp>
          <p:sp>
            <p:nvSpPr>
              <p:cNvPr id="52" name="Text Box 50"/>
              <p:cNvSpPr txBox="1">
                <a:spLocks noChangeArrowheads="1"/>
              </p:cNvSpPr>
              <p:nvPr/>
            </p:nvSpPr>
            <p:spPr bwMode="auto">
              <a:xfrm>
                <a:off x="4128" y="2251"/>
                <a:ext cx="1316" cy="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en-US" altLang="zh-TW" sz="1800" dirty="0">
                    <a:solidFill>
                      <a:srgbClr val="FF33CC"/>
                    </a:solidFill>
                    <a:latin typeface="Arial" pitchFamily="34" charset="0"/>
                    <a:ea typeface="新細明體" pitchFamily="18" charset="-120"/>
                  </a:rPr>
                  <a:t>F2 </a:t>
                </a:r>
                <a:r>
                  <a:rPr kumimoji="1" lang="en-US" altLang="zh-TW" sz="18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: Across oxide</a:t>
                </a:r>
              </a:p>
              <a:p>
                <a:pPr algn="l"/>
                <a:r>
                  <a:rPr kumimoji="1" lang="en-US" altLang="zh-TW" sz="18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       diffusive flux</a:t>
                </a:r>
              </a:p>
            </p:txBody>
          </p:sp>
          <p:sp>
            <p:nvSpPr>
              <p:cNvPr id="53" name="Text Box 51"/>
              <p:cNvSpPr txBox="1">
                <a:spLocks noChangeArrowheads="1"/>
              </p:cNvSpPr>
              <p:nvPr/>
            </p:nvSpPr>
            <p:spPr bwMode="auto">
              <a:xfrm>
                <a:off x="4128" y="2614"/>
                <a:ext cx="1499" cy="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en-US" altLang="zh-TW" sz="1800" dirty="0">
                    <a:solidFill>
                      <a:srgbClr val="FF33CC"/>
                    </a:solidFill>
                    <a:latin typeface="Arial" pitchFamily="34" charset="0"/>
                    <a:ea typeface="新細明體" pitchFamily="18" charset="-120"/>
                  </a:rPr>
                  <a:t>F3 </a:t>
                </a:r>
                <a:r>
                  <a:rPr kumimoji="1" lang="en-US" altLang="zh-TW" sz="18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: The reaction </a:t>
                </a:r>
              </a:p>
              <a:p>
                <a:pPr algn="l"/>
                <a:r>
                  <a:rPr kumimoji="1" lang="en-US" altLang="zh-TW" sz="18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        rate at oxide-S</a:t>
                </a:r>
                <a:r>
                  <a:rPr kumimoji="1" lang="en-US" altLang="zh-TW" sz="18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i</a:t>
                </a:r>
                <a:r>
                  <a:rPr kumimoji="1" lang="en-US" altLang="zh-TW" sz="2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 </a:t>
                </a:r>
              </a:p>
            </p:txBody>
          </p:sp>
        </p:grpSp>
      </p:grpSp>
      <p:grpSp>
        <p:nvGrpSpPr>
          <p:cNvPr id="54" name="Group 52"/>
          <p:cNvGrpSpPr>
            <a:grpSpLocks/>
          </p:cNvGrpSpPr>
          <p:nvPr/>
        </p:nvGrpSpPr>
        <p:grpSpPr bwMode="auto">
          <a:xfrm>
            <a:off x="381000" y="3352799"/>
            <a:ext cx="3543300" cy="2549525"/>
            <a:chOff x="240" y="2112"/>
            <a:chExt cx="2232" cy="1606"/>
          </a:xfrm>
        </p:grpSpPr>
        <p:sp>
          <p:nvSpPr>
            <p:cNvPr id="55" name="Text Box 53"/>
            <p:cNvSpPr txBox="1">
              <a:spLocks noChangeArrowheads="1"/>
            </p:cNvSpPr>
            <p:nvPr/>
          </p:nvSpPr>
          <p:spPr bwMode="auto">
            <a:xfrm>
              <a:off x="1114" y="2112"/>
              <a:ext cx="273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TW" altLang="en-US" sz="16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(3)</a:t>
              </a:r>
            </a:p>
          </p:txBody>
        </p:sp>
        <p:sp>
          <p:nvSpPr>
            <p:cNvPr id="56" name="Text Box 54"/>
            <p:cNvSpPr txBox="1">
              <a:spLocks noChangeArrowheads="1"/>
            </p:cNvSpPr>
            <p:nvPr/>
          </p:nvSpPr>
          <p:spPr bwMode="auto">
            <a:xfrm>
              <a:off x="240" y="3521"/>
              <a:ext cx="2232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TW" altLang="en-US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(3) : </a:t>
              </a:r>
              <a:r>
                <a:rPr kumimoji="1" lang="en-US" altLang="zh-TW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Solid dissolution of oxide : </a:t>
              </a:r>
              <a:r>
                <a:rPr kumimoji="1" lang="en-US" altLang="zh-TW" sz="1600" dirty="0">
                  <a:solidFill>
                    <a:srgbClr val="00CC00"/>
                  </a:solidFill>
                  <a:latin typeface="Arial" pitchFamily="34" charset="0"/>
                  <a:ea typeface="新細明體" pitchFamily="18" charset="-120"/>
                </a:rPr>
                <a:t>Co</a:t>
              </a:r>
            </a:p>
          </p:txBody>
        </p:sp>
      </p:grpSp>
      <p:grpSp>
        <p:nvGrpSpPr>
          <p:cNvPr id="57" name="Group 55"/>
          <p:cNvGrpSpPr>
            <a:grpSpLocks/>
          </p:cNvGrpSpPr>
          <p:nvPr/>
        </p:nvGrpSpPr>
        <p:grpSpPr bwMode="auto">
          <a:xfrm>
            <a:off x="381000" y="1828800"/>
            <a:ext cx="3727450" cy="3436938"/>
            <a:chOff x="240" y="1152"/>
            <a:chExt cx="2348" cy="2165"/>
          </a:xfrm>
        </p:grpSpPr>
        <p:sp>
          <p:nvSpPr>
            <p:cNvPr id="58" name="Oval 56"/>
            <p:cNvSpPr>
              <a:spLocks noChangeArrowheads="1"/>
            </p:cNvSpPr>
            <p:nvPr/>
          </p:nvSpPr>
          <p:spPr bwMode="auto">
            <a:xfrm>
              <a:off x="1357" y="1683"/>
              <a:ext cx="141" cy="14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rc 57"/>
            <p:cNvSpPr>
              <a:spLocks/>
            </p:cNvSpPr>
            <p:nvPr/>
          </p:nvSpPr>
          <p:spPr bwMode="auto">
            <a:xfrm>
              <a:off x="538" y="1252"/>
              <a:ext cx="912" cy="48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prstDash val="sysDot"/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94" y="1152"/>
              <a:ext cx="141" cy="14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59"/>
            <p:cNvSpPr txBox="1">
              <a:spLocks noChangeArrowheads="1"/>
            </p:cNvSpPr>
            <p:nvPr/>
          </p:nvSpPr>
          <p:spPr bwMode="auto">
            <a:xfrm>
              <a:off x="336" y="1298"/>
              <a:ext cx="273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TW" altLang="en-US" sz="16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(1)</a:t>
              </a: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auto">
            <a:xfrm>
              <a:off x="240" y="3120"/>
              <a:ext cx="2348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TW" altLang="en-US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(1) : </a:t>
              </a:r>
              <a:r>
                <a:rPr kumimoji="1" lang="en-US" altLang="zh-TW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Gas phase diffusion : </a:t>
              </a:r>
              <a:r>
                <a:rPr kumimoji="1" lang="en-US" altLang="zh-TW" sz="1600" dirty="0">
                  <a:solidFill>
                    <a:srgbClr val="00CC00"/>
                  </a:solidFill>
                  <a:latin typeface="Arial" pitchFamily="34" charset="0"/>
                  <a:ea typeface="新細明體" pitchFamily="18" charset="-120"/>
                </a:rPr>
                <a:t>Cg</a:t>
              </a:r>
              <a:r>
                <a:rPr kumimoji="1" lang="en-US" altLang="zh-TW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        </a:t>
              </a:r>
              <a:r>
                <a:rPr kumimoji="1" lang="en-US" altLang="zh-TW" sz="1600" dirty="0">
                  <a:solidFill>
                    <a:srgbClr val="00CC00"/>
                  </a:solidFill>
                  <a:latin typeface="Arial" pitchFamily="34" charset="0"/>
                  <a:ea typeface="新細明體" pitchFamily="18" charset="-120"/>
                </a:rPr>
                <a:t>Cs</a:t>
              </a:r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1973" y="3216"/>
              <a:ext cx="24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" name="Group 62"/>
          <p:cNvGrpSpPr>
            <a:grpSpLocks/>
          </p:cNvGrpSpPr>
          <p:nvPr/>
        </p:nvGrpSpPr>
        <p:grpSpPr bwMode="auto">
          <a:xfrm>
            <a:off x="381000" y="3047999"/>
            <a:ext cx="3921125" cy="2565400"/>
            <a:chOff x="240" y="1920"/>
            <a:chExt cx="2470" cy="1616"/>
          </a:xfrm>
        </p:grpSpPr>
        <p:sp>
          <p:nvSpPr>
            <p:cNvPr id="65" name="Text Box 63"/>
            <p:cNvSpPr txBox="1">
              <a:spLocks noChangeArrowheads="1"/>
            </p:cNvSpPr>
            <p:nvPr/>
          </p:nvSpPr>
          <p:spPr bwMode="auto">
            <a:xfrm>
              <a:off x="1402" y="1920"/>
              <a:ext cx="273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TW" altLang="en-US" sz="16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(2)</a:t>
              </a:r>
            </a:p>
          </p:txBody>
        </p:sp>
        <p:sp>
          <p:nvSpPr>
            <p:cNvPr id="66" name="Text Box 64"/>
            <p:cNvSpPr txBox="1">
              <a:spLocks noChangeArrowheads="1"/>
            </p:cNvSpPr>
            <p:nvPr/>
          </p:nvSpPr>
          <p:spPr bwMode="auto">
            <a:xfrm>
              <a:off x="240" y="3339"/>
              <a:ext cx="2470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TW" altLang="en-US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(2) : </a:t>
              </a:r>
              <a:r>
                <a:rPr kumimoji="1" lang="en-US" altLang="zh-TW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Surface absorption   : </a:t>
              </a:r>
              <a:r>
                <a:rPr kumimoji="1" lang="en-US" altLang="zh-TW" sz="1600" dirty="0">
                  <a:solidFill>
                    <a:srgbClr val="00CC00"/>
                  </a:solidFill>
                  <a:latin typeface="Arial" pitchFamily="34" charset="0"/>
                  <a:ea typeface="新細明體" pitchFamily="18" charset="-120"/>
                </a:rPr>
                <a:t>Cs</a:t>
              </a:r>
              <a:r>
                <a:rPr kumimoji="1" lang="en-US" altLang="zh-TW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        </a:t>
              </a:r>
              <a:r>
                <a:rPr kumimoji="1" lang="en-US" altLang="zh-TW" sz="1600" dirty="0">
                  <a:solidFill>
                    <a:srgbClr val="00CC00"/>
                  </a:solidFill>
                  <a:latin typeface="Arial" pitchFamily="34" charset="0"/>
                  <a:ea typeface="新細明體" pitchFamily="18" charset="-120"/>
                </a:rPr>
                <a:t>Co</a:t>
              </a:r>
              <a:r>
                <a:rPr kumimoji="1" lang="en-US" altLang="zh-TW" sz="16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   </a:t>
              </a:r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>
              <a:off x="1973" y="3504"/>
              <a:ext cx="24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" name="Group 66"/>
          <p:cNvGrpSpPr>
            <a:grpSpLocks/>
          </p:cNvGrpSpPr>
          <p:nvPr/>
        </p:nvGrpSpPr>
        <p:grpSpPr bwMode="auto">
          <a:xfrm>
            <a:off x="368300" y="3505200"/>
            <a:ext cx="4752975" cy="2684463"/>
            <a:chOff x="232" y="2208"/>
            <a:chExt cx="2994" cy="1691"/>
          </a:xfrm>
        </p:grpSpPr>
        <p:sp>
          <p:nvSpPr>
            <p:cNvPr id="69" name="Line 67"/>
            <p:cNvSpPr>
              <a:spLocks noChangeShapeType="1"/>
            </p:cNvSpPr>
            <p:nvPr/>
          </p:nvSpPr>
          <p:spPr bwMode="auto">
            <a:xfrm>
              <a:off x="1450" y="2208"/>
              <a:ext cx="1776" cy="62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 Box 68"/>
            <p:cNvSpPr txBox="1">
              <a:spLocks noChangeArrowheads="1"/>
            </p:cNvSpPr>
            <p:nvPr/>
          </p:nvSpPr>
          <p:spPr bwMode="auto">
            <a:xfrm>
              <a:off x="2314" y="2352"/>
              <a:ext cx="273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TW" altLang="en-US" sz="16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(4)</a:t>
              </a:r>
            </a:p>
          </p:txBody>
        </p:sp>
        <p:sp>
          <p:nvSpPr>
            <p:cNvPr id="71" name="Text Box 69"/>
            <p:cNvSpPr txBox="1">
              <a:spLocks noChangeArrowheads="1"/>
            </p:cNvSpPr>
            <p:nvPr/>
          </p:nvSpPr>
          <p:spPr bwMode="auto">
            <a:xfrm>
              <a:off x="232" y="3702"/>
              <a:ext cx="2456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TW" altLang="en-US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(4) : </a:t>
              </a:r>
              <a:r>
                <a:rPr kumimoji="1" lang="en-US" altLang="zh-TW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Solid phase diffusion : </a:t>
              </a:r>
              <a:r>
                <a:rPr kumimoji="1" lang="en-US" altLang="zh-TW" sz="1600" dirty="0">
                  <a:solidFill>
                    <a:srgbClr val="00CC00"/>
                  </a:solidFill>
                  <a:latin typeface="Arial" pitchFamily="34" charset="0"/>
                  <a:ea typeface="新細明體" pitchFamily="18" charset="-120"/>
                </a:rPr>
                <a:t>Co</a:t>
              </a:r>
              <a:r>
                <a:rPr kumimoji="1" lang="en-US" altLang="zh-TW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        </a:t>
              </a:r>
              <a:r>
                <a:rPr kumimoji="1" lang="en-US" altLang="zh-TW" sz="1600" dirty="0">
                  <a:solidFill>
                    <a:srgbClr val="00CC00"/>
                  </a:solidFill>
                  <a:latin typeface="Arial" pitchFamily="34" charset="0"/>
                  <a:ea typeface="新細明體" pitchFamily="18" charset="-120"/>
                </a:rPr>
                <a:t>Ci</a:t>
              </a:r>
              <a:r>
                <a:rPr kumimoji="1" lang="en-US" altLang="zh-TW" sz="16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rPr>
                <a:t>  </a:t>
              </a:r>
            </a:p>
          </p:txBody>
        </p:sp>
        <p:sp>
          <p:nvSpPr>
            <p:cNvPr id="72" name="Line 70"/>
            <p:cNvSpPr>
              <a:spLocks noChangeShapeType="1"/>
            </p:cNvSpPr>
            <p:nvPr/>
          </p:nvSpPr>
          <p:spPr bwMode="auto">
            <a:xfrm>
              <a:off x="2018" y="3801"/>
              <a:ext cx="24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1"/>
          <p:cNvGrpSpPr>
            <a:grpSpLocks/>
          </p:cNvGrpSpPr>
          <p:nvPr/>
        </p:nvGrpSpPr>
        <p:grpSpPr bwMode="auto">
          <a:xfrm>
            <a:off x="4038600" y="4572000"/>
            <a:ext cx="4922838" cy="1681163"/>
            <a:chOff x="2544" y="2880"/>
            <a:chExt cx="3101" cy="1059"/>
          </a:xfrm>
        </p:grpSpPr>
        <p:sp>
          <p:nvSpPr>
            <p:cNvPr id="74" name="Text Box 72"/>
            <p:cNvSpPr txBox="1">
              <a:spLocks noChangeArrowheads="1"/>
            </p:cNvSpPr>
            <p:nvPr/>
          </p:nvSpPr>
          <p:spPr bwMode="auto">
            <a:xfrm>
              <a:off x="3226" y="2880"/>
              <a:ext cx="273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TW" altLang="en-US" sz="16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新細明體" pitchFamily="18" charset="-120"/>
                </a:rPr>
                <a:t>(5)</a:t>
              </a:r>
            </a:p>
          </p:txBody>
        </p:sp>
        <p:grpSp>
          <p:nvGrpSpPr>
            <p:cNvPr id="75" name="Group 73"/>
            <p:cNvGrpSpPr>
              <a:grpSpLocks/>
            </p:cNvGrpSpPr>
            <p:nvPr/>
          </p:nvGrpSpPr>
          <p:grpSpPr bwMode="auto">
            <a:xfrm>
              <a:off x="2544" y="3408"/>
              <a:ext cx="3101" cy="531"/>
              <a:chOff x="2688" y="3549"/>
              <a:chExt cx="3101" cy="531"/>
            </a:xfrm>
          </p:grpSpPr>
          <p:sp>
            <p:nvSpPr>
              <p:cNvPr id="76" name="Text Box 74"/>
              <p:cNvSpPr txBox="1">
                <a:spLocks noChangeArrowheads="1"/>
              </p:cNvSpPr>
              <p:nvPr/>
            </p:nvSpPr>
            <p:spPr bwMode="auto">
              <a:xfrm>
                <a:off x="2688" y="3549"/>
                <a:ext cx="3101" cy="4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zh-TW" altLang="en-US" sz="160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新細明體" pitchFamily="18" charset="-120"/>
                  </a:rPr>
                  <a:t>                                        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S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i 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+ O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2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          S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i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O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2</a:t>
                </a:r>
                <a:endParaRPr kumimoji="1" lang="en-US" altLang="zh-TW" sz="17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endParaRPr>
              </a:p>
              <a:p>
                <a:pPr algn="l"/>
                <a:r>
                  <a:rPr kumimoji="1" lang="en-US" altLang="zh-TW" sz="16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(5). Chemical reaction:</a:t>
                </a:r>
              </a:p>
              <a:p>
                <a:pPr algn="l"/>
                <a:r>
                  <a:rPr kumimoji="1" lang="en-US" altLang="zh-TW" sz="16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                                        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2S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i 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+ 2H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2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O     2S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i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O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2 </a:t>
                </a:r>
                <a:r>
                  <a:rPr kumimoji="1" lang="en-US" altLang="zh-TW" sz="17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+ H</a:t>
                </a:r>
                <a:r>
                  <a:rPr kumimoji="1" lang="en-US" altLang="zh-TW" sz="1700" baseline="-25000" dirty="0">
                    <a:solidFill>
                      <a:schemeClr val="tx2"/>
                    </a:solidFill>
                    <a:latin typeface="Arial" pitchFamily="34" charset="0"/>
                    <a:ea typeface="新細明體" pitchFamily="18" charset="-120"/>
                  </a:rPr>
                  <a:t>2</a:t>
                </a:r>
                <a:endParaRPr kumimoji="1" lang="en-US" altLang="zh-TW" sz="1700" dirty="0">
                  <a:solidFill>
                    <a:schemeClr val="tx2"/>
                  </a:solidFill>
                  <a:latin typeface="Arial" pitchFamily="34" charset="0"/>
                  <a:ea typeface="新細明體" pitchFamily="18" charset="-120"/>
                </a:endParaRPr>
              </a:p>
            </p:txBody>
          </p:sp>
          <p:sp>
            <p:nvSpPr>
              <p:cNvPr id="77" name="Line 75"/>
              <p:cNvSpPr>
                <a:spLocks noChangeShapeType="1"/>
              </p:cNvSpPr>
              <p:nvPr/>
            </p:nvSpPr>
            <p:spPr bwMode="auto">
              <a:xfrm>
                <a:off x="4704" y="364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76"/>
              <p:cNvSpPr>
                <a:spLocks noChangeShapeType="1"/>
              </p:cNvSpPr>
              <p:nvPr/>
            </p:nvSpPr>
            <p:spPr bwMode="auto">
              <a:xfrm>
                <a:off x="4944" y="3936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AutoShape 77"/>
              <p:cNvSpPr>
                <a:spLocks/>
              </p:cNvSpPr>
              <p:nvPr/>
            </p:nvSpPr>
            <p:spPr bwMode="auto">
              <a:xfrm>
                <a:off x="4128" y="3552"/>
                <a:ext cx="48" cy="528"/>
              </a:xfrm>
              <a:prstGeom prst="leftBrace">
                <a:avLst>
                  <a:gd name="adj1" fmla="val 91667"/>
                  <a:gd name="adj2" fmla="val 50000"/>
                </a:avLst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59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504056"/>
          </a:xfrm>
        </p:spPr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</a:rPr>
              <a:t>離子分析</a:t>
            </a:r>
            <a:r>
              <a:rPr lang="en-US" altLang="zh-TW" dirty="0">
                <a:latin typeface="微軟正黑體" panose="020B0604030504040204" pitchFamily="34" charset="-120"/>
              </a:rPr>
              <a:t>(Ion analyzing)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921255"/>
            <a:ext cx="3201220" cy="22736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68144" y="1770045"/>
            <a:ext cx="1728192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276" t="36271" r="15051" b="18924"/>
          <a:stretch/>
        </p:blipFill>
        <p:spPr>
          <a:xfrm>
            <a:off x="323528" y="3194898"/>
            <a:ext cx="5212006" cy="288032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4572000" y="2420888"/>
            <a:ext cx="1872208" cy="1440160"/>
          </a:xfrm>
          <a:prstGeom prst="straightConnector1">
            <a:avLst/>
          </a:prstGeom>
          <a:ln w="50800">
            <a:solidFill>
              <a:srgbClr val="FF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81831" y="1295472"/>
            <a:ext cx="48125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AMU(atomic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mass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原子量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篩選出想要的離子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 : B (10)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PH3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(31)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BF2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(49)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ASH3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(75)…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05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60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</a:rPr>
              <a:t>加速</a:t>
            </a:r>
            <a:r>
              <a:rPr lang="en-US" altLang="zh-TW" dirty="0">
                <a:latin typeface="微軟正黑體" panose="020B0604030504040204" pitchFamily="34" charset="-120"/>
              </a:rPr>
              <a:t>(accelerating system)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04" t="9601" r="11990" b="18392"/>
          <a:stretch/>
        </p:blipFill>
        <p:spPr>
          <a:xfrm>
            <a:off x="611560" y="1484784"/>
            <a:ext cx="7776864" cy="461339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19194" y="1023422"/>
            <a:ext cx="693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利用電組串聯原理產生電位差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動能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推動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Ion beam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達所需深度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49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61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2500" dirty="0">
                <a:latin typeface="微軟正黑體" panose="020B0604030504040204" pitchFamily="34" charset="-120"/>
              </a:rPr>
              <a:t>掃描系統</a:t>
            </a:r>
            <a:r>
              <a:rPr lang="en-US" altLang="zh-TW" sz="2500" dirty="0">
                <a:latin typeface="微軟正黑體" panose="020B0604030504040204" pitchFamily="34" charset="-120"/>
              </a:rPr>
              <a:t>(Scanning System</a:t>
            </a:r>
            <a:r>
              <a:rPr lang="en-US" altLang="zh-TW" sz="2500" dirty="0" smtClean="0">
                <a:latin typeface="微軟正黑體" panose="020B0604030504040204" pitchFamily="34" charset="-120"/>
              </a:rPr>
              <a:t>)+</a:t>
            </a:r>
            <a:r>
              <a:rPr lang="zh-TW" altLang="en-US" sz="2500" dirty="0" smtClean="0">
                <a:latin typeface="微軟正黑體" panose="020B0604030504040204" pitchFamily="34" charset="-120"/>
              </a:rPr>
              <a:t>劑量</a:t>
            </a:r>
            <a:r>
              <a:rPr lang="zh-TW" altLang="en-US" sz="2500" dirty="0">
                <a:latin typeface="微軟正黑體" panose="020B0604030504040204" pitchFamily="34" charset="-120"/>
              </a:rPr>
              <a:t>控制</a:t>
            </a:r>
            <a:r>
              <a:rPr lang="en-US" altLang="zh-TW" sz="2500" dirty="0">
                <a:latin typeface="微軟正黑體" panose="020B0604030504040204" pitchFamily="34" charset="-120"/>
              </a:rPr>
              <a:t>(Dose control)</a:t>
            </a:r>
            <a:br>
              <a:rPr lang="en-US" altLang="zh-TW" sz="2500" dirty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11560" y="982926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電子式掃描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Ion beam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向掃描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(wafer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下圖左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機械式掃描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Ion beam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(wafer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向動作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圖中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混合式掃描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Ion beam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向移動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(wafer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向動作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圖右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植入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機台透過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ion beam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接觸時間轉換成劑量計算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35" y="2694404"/>
            <a:ext cx="2792901" cy="21067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84" t="20710" r="23803" b="26369"/>
          <a:stretch/>
        </p:blipFill>
        <p:spPr>
          <a:xfrm>
            <a:off x="5868144" y="2780928"/>
            <a:ext cx="3168352" cy="24425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4107270"/>
            <a:ext cx="3392240" cy="257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62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</a:rPr>
              <a:t>靶室</a:t>
            </a:r>
            <a:r>
              <a:rPr lang="en-US" altLang="zh-TW" dirty="0">
                <a:latin typeface="微軟正黑體" panose="020B0604030504040204" pitchFamily="34" charset="-120"/>
              </a:rPr>
              <a:t>(target chamber)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zh-TW" altLang="en-US" sz="1600" b="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7111" y="1052736"/>
            <a:ext cx="4611199" cy="78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承載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分單片或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(17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片或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下圖為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ion beam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打在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上示意圖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8075240" cy="43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8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85800" y="1412875"/>
            <a:ext cx="7772400" cy="1439863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RTP </a:t>
            </a:r>
            <a:r>
              <a:rPr lang="zh-TW" altLang="en-US" sz="36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機台簡介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924175"/>
            <a:ext cx="3017837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5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E308239-3938-4087-9120-BDD309F2D5E6}" type="slidenum">
              <a:rPr kumimoji="0" lang="zh-TW" altLang="en-US">
                <a:solidFill>
                  <a:srgbClr val="7F7F7F"/>
                </a:solidFill>
              </a:rPr>
              <a:pPr eaLnBrk="1" hangingPunct="1"/>
              <a:t>64</a:t>
            </a:fld>
            <a:endParaRPr kumimoji="0" lang="zh-TW" altLang="en-US">
              <a:solidFill>
                <a:srgbClr val="7F7F7F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461963" y="692150"/>
            <a:ext cx="79565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  <a:r>
              <a:rPr lang="zh-TW" altLang="en-US" sz="20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以回火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(Annealing)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，目的是要消除材料因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產生之內應力，使用方法是將回火晶片置於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CHAMBER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利用快速升溫達到設定溫度，利用熱能使材料內原子進行晶格位置的重排，以降低材料內的缺陷密度，恢復或是改善材料的電子性質。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主要回火製程有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後離子植入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(Post Ion Implantation)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金屬矽化物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(Silicide)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的回火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回火溫度為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710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925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" y="188913"/>
            <a:ext cx="23034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RTP</a:t>
            </a:r>
            <a:r>
              <a:rPr lang="zh-TW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製程說明</a:t>
            </a:r>
            <a:endParaRPr lang="zh-TW" alt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21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8"/>
          <p:cNvSpPr>
            <a:spLocks noChangeArrowheads="1"/>
          </p:cNvSpPr>
          <p:nvPr/>
        </p:nvSpPr>
        <p:spPr bwMode="auto">
          <a:xfrm>
            <a:off x="3348335" y="4509542"/>
            <a:ext cx="935038" cy="792162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47" name="AutoShape 9"/>
          <p:cNvSpPr>
            <a:spLocks noChangeArrowheads="1"/>
          </p:cNvSpPr>
          <p:nvPr/>
        </p:nvSpPr>
        <p:spPr bwMode="auto">
          <a:xfrm>
            <a:off x="611485" y="4436517"/>
            <a:ext cx="935038" cy="792162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204810" name="AutoShape 10"/>
          <p:cNvSpPr>
            <a:spLocks noChangeArrowheads="1"/>
          </p:cNvSpPr>
          <p:nvPr/>
        </p:nvSpPr>
        <p:spPr bwMode="auto">
          <a:xfrm>
            <a:off x="1764010" y="1988592"/>
            <a:ext cx="1368425" cy="504825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49" name="AutoShape 11"/>
          <p:cNvSpPr>
            <a:spLocks noChangeArrowheads="1"/>
          </p:cNvSpPr>
          <p:nvPr/>
        </p:nvSpPr>
        <p:spPr bwMode="auto">
          <a:xfrm>
            <a:off x="611485" y="2925217"/>
            <a:ext cx="649288" cy="287337"/>
          </a:xfrm>
          <a:prstGeom prst="can">
            <a:avLst>
              <a:gd name="adj" fmla="val 25000"/>
            </a:avLst>
          </a:prstGeom>
          <a:solidFill>
            <a:srgbClr val="71B8F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204813" name="Oval 13"/>
          <p:cNvSpPr>
            <a:spLocks noChangeArrowheads="1"/>
          </p:cNvSpPr>
          <p:nvPr/>
        </p:nvSpPr>
        <p:spPr bwMode="auto">
          <a:xfrm>
            <a:off x="3348335" y="4796879"/>
            <a:ext cx="720725" cy="360363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51" name="AutoShape 19"/>
          <p:cNvSpPr>
            <a:spLocks noChangeArrowheads="1"/>
          </p:cNvSpPr>
          <p:nvPr/>
        </p:nvSpPr>
        <p:spPr bwMode="auto">
          <a:xfrm>
            <a:off x="2195810" y="4293642"/>
            <a:ext cx="503238" cy="431800"/>
          </a:xfrm>
          <a:custGeom>
            <a:avLst/>
            <a:gdLst>
              <a:gd name="T0" fmla="*/ 136578630 w 21600"/>
              <a:gd name="T1" fmla="*/ 0 h 21600"/>
              <a:gd name="T2" fmla="*/ 39999966 w 21600"/>
              <a:gd name="T3" fmla="*/ 25268996 h 21600"/>
              <a:gd name="T4" fmla="*/ 0 w 21600"/>
              <a:gd name="T5" fmla="*/ 86280057 h 21600"/>
              <a:gd name="T6" fmla="*/ 39999966 w 21600"/>
              <a:gd name="T7" fmla="*/ 147291118 h 21600"/>
              <a:gd name="T8" fmla="*/ 136578630 w 21600"/>
              <a:gd name="T9" fmla="*/ 172560114 h 21600"/>
              <a:gd name="T10" fmla="*/ 233157318 w 21600"/>
              <a:gd name="T11" fmla="*/ 147291118 h 21600"/>
              <a:gd name="T12" fmla="*/ 273157284 w 21600"/>
              <a:gd name="T13" fmla="*/ 86280057 h 21600"/>
              <a:gd name="T14" fmla="*/ 233157318 w 21600"/>
              <a:gd name="T15" fmla="*/ 2526899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2" name="AutoShape 20"/>
          <p:cNvSpPr>
            <a:spLocks noChangeArrowheads="1"/>
          </p:cNvSpPr>
          <p:nvPr/>
        </p:nvSpPr>
        <p:spPr bwMode="auto">
          <a:xfrm>
            <a:off x="2195810" y="3357017"/>
            <a:ext cx="358775" cy="360362"/>
          </a:xfrm>
          <a:custGeom>
            <a:avLst/>
            <a:gdLst>
              <a:gd name="T0" fmla="*/ 49491450 w 21600"/>
              <a:gd name="T1" fmla="*/ 0 h 21600"/>
              <a:gd name="T2" fmla="*/ 14494460 w 21600"/>
              <a:gd name="T3" fmla="*/ 14687821 h 21600"/>
              <a:gd name="T4" fmla="*/ 0 w 21600"/>
              <a:gd name="T5" fmla="*/ 50151263 h 21600"/>
              <a:gd name="T6" fmla="*/ 14494460 w 21600"/>
              <a:gd name="T7" fmla="*/ 85614420 h 21600"/>
              <a:gd name="T8" fmla="*/ 49491450 w 21600"/>
              <a:gd name="T9" fmla="*/ 100302241 h 21600"/>
              <a:gd name="T10" fmla="*/ 84488174 w 21600"/>
              <a:gd name="T11" fmla="*/ 85614420 h 21600"/>
              <a:gd name="T12" fmla="*/ 98982634 w 21600"/>
              <a:gd name="T13" fmla="*/ 50151263 h 21600"/>
              <a:gd name="T14" fmla="*/ 84488174 w 21600"/>
              <a:gd name="T15" fmla="*/ 14687821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3" name="AutoShape 21"/>
          <p:cNvSpPr>
            <a:spLocks noChangeArrowheads="1"/>
          </p:cNvSpPr>
          <p:nvPr/>
        </p:nvSpPr>
        <p:spPr bwMode="auto">
          <a:xfrm>
            <a:off x="1762423" y="4149179"/>
            <a:ext cx="358775" cy="360363"/>
          </a:xfrm>
          <a:custGeom>
            <a:avLst/>
            <a:gdLst>
              <a:gd name="T0" fmla="*/ 49491450 w 21600"/>
              <a:gd name="T1" fmla="*/ 0 h 21600"/>
              <a:gd name="T2" fmla="*/ 14494460 w 21600"/>
              <a:gd name="T3" fmla="*/ 14687912 h 21600"/>
              <a:gd name="T4" fmla="*/ 0 w 21600"/>
              <a:gd name="T5" fmla="*/ 50151268 h 21600"/>
              <a:gd name="T6" fmla="*/ 14494460 w 21600"/>
              <a:gd name="T7" fmla="*/ 85614624 h 21600"/>
              <a:gd name="T8" fmla="*/ 49491450 w 21600"/>
              <a:gd name="T9" fmla="*/ 100302520 h 21600"/>
              <a:gd name="T10" fmla="*/ 84488174 w 21600"/>
              <a:gd name="T11" fmla="*/ 85614624 h 21600"/>
              <a:gd name="T12" fmla="*/ 98982634 w 21600"/>
              <a:gd name="T13" fmla="*/ 50151268 h 21600"/>
              <a:gd name="T14" fmla="*/ 84488174 w 21600"/>
              <a:gd name="T15" fmla="*/ 14687912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4" name="Line 22"/>
          <p:cNvSpPr>
            <a:spLocks noChangeShapeType="1"/>
          </p:cNvSpPr>
          <p:nvPr/>
        </p:nvSpPr>
        <p:spPr bwMode="auto">
          <a:xfrm>
            <a:off x="2195810" y="3501479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5" name="Line 23"/>
          <p:cNvSpPr>
            <a:spLocks noChangeShapeType="1"/>
          </p:cNvSpPr>
          <p:nvPr/>
        </p:nvSpPr>
        <p:spPr bwMode="auto">
          <a:xfrm>
            <a:off x="2554585" y="3501479"/>
            <a:ext cx="144463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6" name="Line 24"/>
          <p:cNvSpPr>
            <a:spLocks noChangeShapeType="1"/>
          </p:cNvSpPr>
          <p:nvPr/>
        </p:nvSpPr>
        <p:spPr bwMode="auto">
          <a:xfrm flipH="1">
            <a:off x="2051348" y="3572917"/>
            <a:ext cx="503237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7" name="Line 25"/>
          <p:cNvSpPr>
            <a:spLocks noChangeShapeType="1"/>
          </p:cNvSpPr>
          <p:nvPr/>
        </p:nvSpPr>
        <p:spPr bwMode="auto">
          <a:xfrm flipH="1">
            <a:off x="1762423" y="3501479"/>
            <a:ext cx="433387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8" name="Oval 26"/>
          <p:cNvSpPr>
            <a:spLocks noChangeArrowheads="1"/>
          </p:cNvSpPr>
          <p:nvPr/>
        </p:nvSpPr>
        <p:spPr bwMode="auto">
          <a:xfrm>
            <a:off x="2772073" y="3501479"/>
            <a:ext cx="287337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59" name="Line 27"/>
          <p:cNvSpPr>
            <a:spLocks noChangeShapeType="1"/>
          </p:cNvSpPr>
          <p:nvPr/>
        </p:nvSpPr>
        <p:spPr bwMode="auto">
          <a:xfrm flipV="1">
            <a:off x="2122785" y="4222204"/>
            <a:ext cx="144463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0" name="Line 28"/>
          <p:cNvSpPr>
            <a:spLocks noChangeShapeType="1"/>
          </p:cNvSpPr>
          <p:nvPr/>
        </p:nvSpPr>
        <p:spPr bwMode="auto">
          <a:xfrm flipV="1">
            <a:off x="1906885" y="4006304"/>
            <a:ext cx="2159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1" name="Line 29"/>
          <p:cNvSpPr>
            <a:spLocks noChangeShapeType="1"/>
          </p:cNvSpPr>
          <p:nvPr/>
        </p:nvSpPr>
        <p:spPr bwMode="auto">
          <a:xfrm flipV="1">
            <a:off x="2122785" y="3933279"/>
            <a:ext cx="2159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2" name="Line 30"/>
          <p:cNvSpPr>
            <a:spLocks noChangeShapeType="1"/>
          </p:cNvSpPr>
          <p:nvPr/>
        </p:nvSpPr>
        <p:spPr bwMode="auto">
          <a:xfrm flipV="1">
            <a:off x="2267248" y="4006304"/>
            <a:ext cx="1444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3" name="Line 31"/>
          <p:cNvSpPr>
            <a:spLocks noChangeShapeType="1"/>
          </p:cNvSpPr>
          <p:nvPr/>
        </p:nvSpPr>
        <p:spPr bwMode="auto">
          <a:xfrm flipV="1">
            <a:off x="2411710" y="3717379"/>
            <a:ext cx="3603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4" name="Line 32"/>
          <p:cNvSpPr>
            <a:spLocks noChangeShapeType="1"/>
          </p:cNvSpPr>
          <p:nvPr/>
        </p:nvSpPr>
        <p:spPr bwMode="auto">
          <a:xfrm flipV="1">
            <a:off x="2338685" y="3645942"/>
            <a:ext cx="43338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65" name="Text Box 33"/>
          <p:cNvSpPr txBox="1">
            <a:spLocks noChangeArrowheads="1"/>
          </p:cNvSpPr>
          <p:nvPr/>
        </p:nvSpPr>
        <p:spPr bwMode="auto">
          <a:xfrm>
            <a:off x="3348335" y="5228679"/>
            <a:ext cx="12239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Load cassette</a:t>
            </a:r>
          </a:p>
        </p:txBody>
      </p:sp>
      <p:sp>
        <p:nvSpPr>
          <p:cNvPr id="6166" name="Text Box 34"/>
          <p:cNvSpPr txBox="1">
            <a:spLocks noChangeArrowheads="1"/>
          </p:cNvSpPr>
          <p:nvPr/>
        </p:nvSpPr>
        <p:spPr bwMode="auto">
          <a:xfrm>
            <a:off x="611485" y="5228679"/>
            <a:ext cx="1512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Unload cassette</a:t>
            </a:r>
          </a:p>
        </p:txBody>
      </p:sp>
      <p:sp>
        <p:nvSpPr>
          <p:cNvPr id="6167" name="AutoShape 35"/>
          <p:cNvSpPr>
            <a:spLocks noChangeArrowheads="1"/>
          </p:cNvSpPr>
          <p:nvPr/>
        </p:nvSpPr>
        <p:spPr bwMode="auto">
          <a:xfrm>
            <a:off x="755948" y="3141117"/>
            <a:ext cx="360362" cy="360362"/>
          </a:xfrm>
          <a:prstGeom prst="can">
            <a:avLst>
              <a:gd name="adj" fmla="val 25000"/>
            </a:avLst>
          </a:prstGeom>
          <a:solidFill>
            <a:srgbClr val="71B8F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68" name="AutoShape 36"/>
          <p:cNvSpPr>
            <a:spLocks noChangeArrowheads="1"/>
          </p:cNvSpPr>
          <p:nvPr/>
        </p:nvSpPr>
        <p:spPr bwMode="auto">
          <a:xfrm>
            <a:off x="3419773" y="2853779"/>
            <a:ext cx="936625" cy="792163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6169" name="Text Box 37"/>
          <p:cNvSpPr txBox="1">
            <a:spLocks noChangeArrowheads="1"/>
          </p:cNvSpPr>
          <p:nvPr/>
        </p:nvSpPr>
        <p:spPr bwMode="auto">
          <a:xfrm>
            <a:off x="3276898" y="2420392"/>
            <a:ext cx="14398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Alignment</a:t>
            </a:r>
          </a:p>
        </p:txBody>
      </p:sp>
      <p:sp>
        <p:nvSpPr>
          <p:cNvPr id="6170" name="Text Box 38"/>
          <p:cNvSpPr txBox="1">
            <a:spLocks noChangeArrowheads="1"/>
          </p:cNvSpPr>
          <p:nvPr/>
        </p:nvSpPr>
        <p:spPr bwMode="auto">
          <a:xfrm>
            <a:off x="1403648" y="1556792"/>
            <a:ext cx="2159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Process chamber</a:t>
            </a:r>
          </a:p>
        </p:txBody>
      </p:sp>
      <p:sp>
        <p:nvSpPr>
          <p:cNvPr id="6171" name="Text Box 39"/>
          <p:cNvSpPr txBox="1">
            <a:spLocks noChangeArrowheads="1"/>
          </p:cNvSpPr>
          <p:nvPr/>
        </p:nvSpPr>
        <p:spPr bwMode="auto">
          <a:xfrm>
            <a:off x="540048" y="3501479"/>
            <a:ext cx="1152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solidFill>
                  <a:srgbClr val="FF0000"/>
                </a:solidFill>
              </a:rPr>
              <a:t>Cooling station</a:t>
            </a:r>
          </a:p>
        </p:txBody>
      </p:sp>
      <p:sp>
        <p:nvSpPr>
          <p:cNvPr id="6172" name="Rectangle 40"/>
          <p:cNvSpPr>
            <a:spLocks noChangeArrowheads="1"/>
          </p:cNvSpPr>
          <p:nvPr/>
        </p:nvSpPr>
        <p:spPr bwMode="auto">
          <a:xfrm>
            <a:off x="507127" y="371234"/>
            <a:ext cx="7993062" cy="57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  <a:r>
              <a:rPr kumimoji="0" lang="zh-TW" altLang="en-US" sz="24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r>
              <a:rPr kumimoji="0" lang="en-US" altLang="zh-TW" sz="2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r>
              <a:rPr kumimoji="0"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臺簡介</a:t>
            </a: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11" y="2632348"/>
            <a:ext cx="3776348" cy="310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730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79769E-6 L -0.09445 -0.193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96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5 -0.19376 L 0.02361 -0.3301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6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-0.33018 L -0.08664 -0.194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67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5 -0.19376 L -0.14184 -0.403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-10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048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84 -0.4037 L -0.09445 -0.1937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0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5 -0.19376 L -0.30712 -0.319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63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6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12 -0.31977 L -0.09445 -0.204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57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5 -0.19376 L -0.29931 -0.015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89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0" grpId="0" animBg="1"/>
      <p:bldP spid="204813" grpId="0" animBg="1"/>
      <p:bldP spid="204813" grpId="1" animBg="1"/>
      <p:bldP spid="204813" grpId="2" animBg="1"/>
      <p:bldP spid="204813" grpId="3" animBg="1"/>
      <p:bldP spid="204813" grpId="4" animBg="1"/>
      <p:bldP spid="204813" grpId="5" animBg="1"/>
      <p:bldP spid="204813" grpId="6" animBg="1"/>
      <p:bldP spid="204813" grpId="7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8"/>
          <p:cNvSpPr>
            <a:spLocks noChangeShapeType="1"/>
          </p:cNvSpPr>
          <p:nvPr/>
        </p:nvSpPr>
        <p:spPr bwMode="auto">
          <a:xfrm>
            <a:off x="755650" y="1700213"/>
            <a:ext cx="7777163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7172" name="Picture 10" descr="6-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9" y="2060848"/>
            <a:ext cx="8316416" cy="460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AutoShape 11"/>
          <p:cNvSpPr>
            <a:spLocks/>
          </p:cNvSpPr>
          <p:nvPr/>
        </p:nvSpPr>
        <p:spPr bwMode="auto">
          <a:xfrm rot="5400000">
            <a:off x="8389144" y="3501232"/>
            <a:ext cx="71437" cy="215900"/>
          </a:xfrm>
          <a:prstGeom prst="rightBrace">
            <a:avLst>
              <a:gd name="adj1" fmla="val 25185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4" name="AutoShape 12"/>
          <p:cNvSpPr>
            <a:spLocks/>
          </p:cNvSpPr>
          <p:nvPr/>
        </p:nvSpPr>
        <p:spPr bwMode="auto">
          <a:xfrm rot="5400000">
            <a:off x="6084094" y="3501232"/>
            <a:ext cx="71437" cy="215900"/>
          </a:xfrm>
          <a:prstGeom prst="rightBrace">
            <a:avLst>
              <a:gd name="adj1" fmla="val 25185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5" name="AutoShape 13"/>
          <p:cNvSpPr>
            <a:spLocks/>
          </p:cNvSpPr>
          <p:nvPr/>
        </p:nvSpPr>
        <p:spPr bwMode="auto">
          <a:xfrm rot="5400000">
            <a:off x="6588125" y="3429001"/>
            <a:ext cx="71437" cy="360362"/>
          </a:xfrm>
          <a:prstGeom prst="rightBrace">
            <a:avLst>
              <a:gd name="adj1" fmla="val 4203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6" name="AutoShape 14"/>
          <p:cNvSpPr>
            <a:spLocks/>
          </p:cNvSpPr>
          <p:nvPr/>
        </p:nvSpPr>
        <p:spPr bwMode="auto">
          <a:xfrm rot="5400000">
            <a:off x="7885113" y="3429000"/>
            <a:ext cx="71437" cy="360363"/>
          </a:xfrm>
          <a:prstGeom prst="rightBrace">
            <a:avLst>
              <a:gd name="adj1" fmla="val 4203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7" name="AutoShape 15"/>
          <p:cNvSpPr>
            <a:spLocks/>
          </p:cNvSpPr>
          <p:nvPr/>
        </p:nvSpPr>
        <p:spPr bwMode="auto">
          <a:xfrm rot="5400000">
            <a:off x="7236619" y="3356769"/>
            <a:ext cx="71437" cy="504825"/>
          </a:xfrm>
          <a:prstGeom prst="rightBrace">
            <a:avLst>
              <a:gd name="adj1" fmla="val 58889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 b="0"/>
          </a:p>
        </p:txBody>
      </p:sp>
      <p:sp>
        <p:nvSpPr>
          <p:cNvPr id="7178" name="Text Box 16"/>
          <p:cNvSpPr txBox="1">
            <a:spLocks noChangeArrowheads="1"/>
          </p:cNvSpPr>
          <p:nvPr/>
        </p:nvSpPr>
        <p:spPr bwMode="auto">
          <a:xfrm>
            <a:off x="8316913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179" name="Text Box 17"/>
          <p:cNvSpPr txBox="1">
            <a:spLocks noChangeArrowheads="1"/>
          </p:cNvSpPr>
          <p:nvPr/>
        </p:nvSpPr>
        <p:spPr bwMode="auto">
          <a:xfrm>
            <a:off x="7812088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180" name="Text Box 18"/>
          <p:cNvSpPr txBox="1">
            <a:spLocks noChangeArrowheads="1"/>
          </p:cNvSpPr>
          <p:nvPr/>
        </p:nvSpPr>
        <p:spPr bwMode="auto">
          <a:xfrm>
            <a:off x="7164388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181" name="Text Box 19"/>
          <p:cNvSpPr txBox="1">
            <a:spLocks noChangeArrowheads="1"/>
          </p:cNvSpPr>
          <p:nvPr/>
        </p:nvSpPr>
        <p:spPr bwMode="auto">
          <a:xfrm>
            <a:off x="6516688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182" name="Text Box 20"/>
          <p:cNvSpPr txBox="1">
            <a:spLocks noChangeArrowheads="1"/>
          </p:cNvSpPr>
          <p:nvPr/>
        </p:nvSpPr>
        <p:spPr bwMode="auto">
          <a:xfrm>
            <a:off x="6011863" y="3573463"/>
            <a:ext cx="287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000" b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950" y="188913"/>
            <a:ext cx="388778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DTC &amp; LAMP </a:t>
            </a:r>
            <a:r>
              <a:rPr lang="zh-TW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位置示意圖</a:t>
            </a:r>
            <a:endParaRPr lang="zh-TW" alt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1" name="Picture 9" descr="Z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422015"/>
            <a:ext cx="2445949" cy="192686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/>
        </p:spPr>
      </p:pic>
    </p:spTree>
    <p:extLst>
      <p:ext uri="{BB962C8B-B14F-4D97-AF65-F5344CB8AC3E}">
        <p14:creationId xmlns:p14="http://schemas.microsoft.com/office/powerpoint/2010/main" val="405890606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26E47F1C-4CD7-49BF-82D6-EA37F9AA188D}" type="slidenum">
              <a:rPr kumimoji="0" lang="zh-TW" altLang="en-US">
                <a:solidFill>
                  <a:srgbClr val="7F7F7F"/>
                </a:solidFill>
              </a:rPr>
              <a:pPr/>
              <a:t>67</a:t>
            </a:fld>
            <a:endParaRPr kumimoji="0" lang="zh-TW" altLang="en-US">
              <a:solidFill>
                <a:srgbClr val="7F7F7F"/>
              </a:solidFill>
            </a:endParaRPr>
          </a:p>
        </p:txBody>
      </p:sp>
      <p:grpSp>
        <p:nvGrpSpPr>
          <p:cNvPr id="7171" name="群組 4"/>
          <p:cNvGrpSpPr>
            <a:grpSpLocks/>
          </p:cNvGrpSpPr>
          <p:nvPr/>
        </p:nvGrpSpPr>
        <p:grpSpPr bwMode="auto">
          <a:xfrm>
            <a:off x="611188" y="1779588"/>
            <a:ext cx="8118475" cy="2771775"/>
            <a:chOff x="1350256" y="608252"/>
            <a:chExt cx="7542223" cy="2287799"/>
          </a:xfrm>
        </p:grpSpPr>
        <p:pic>
          <p:nvPicPr>
            <p:cNvPr id="7173" name="Picture 2" descr="C:\Users\LYCHEN0\Desktop\9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" t="42166" r="72762" b="10974"/>
            <a:stretch>
              <a:fillRect/>
            </a:stretch>
          </p:blipFill>
          <p:spPr bwMode="auto">
            <a:xfrm>
              <a:off x="7053942" y="608252"/>
              <a:ext cx="1838537" cy="2244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4" name="Picture 2" descr="C:\Users\LYCHEN0\Desktop\9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" t="4359" r="2277" b="48779"/>
            <a:stretch>
              <a:fillRect/>
            </a:stretch>
          </p:blipFill>
          <p:spPr bwMode="auto">
            <a:xfrm>
              <a:off x="1350256" y="1052736"/>
              <a:ext cx="6023429" cy="1843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2" name="文字方塊 5"/>
          <p:cNvSpPr txBox="1">
            <a:spLocks noChangeArrowheads="1"/>
          </p:cNvSpPr>
          <p:nvPr/>
        </p:nvSpPr>
        <p:spPr bwMode="auto">
          <a:xfrm>
            <a:off x="971550" y="1495425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研磨流程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99792" y="359458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Grinder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晶背研磨機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2771800" y="2060848"/>
            <a:ext cx="1512168" cy="25922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53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E6B95BE-6058-4E4A-A57F-527EE1646DBC}" type="slidenum">
              <a:rPr kumimoji="0" lang="zh-TW" altLang="en-US">
                <a:solidFill>
                  <a:srgbClr val="7F7F7F"/>
                </a:solidFill>
              </a:rPr>
              <a:pPr eaLnBrk="1" hangingPunct="1"/>
              <a:t>68</a:t>
            </a:fld>
            <a:endParaRPr kumimoji="0" lang="zh-TW" altLang="en-US">
              <a:solidFill>
                <a:srgbClr val="7F7F7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529432" y="303212"/>
            <a:ext cx="1674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研磨流程比較圖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684213" y="692695"/>
            <a:ext cx="8135937" cy="4678851"/>
            <a:chOff x="684213" y="1174750"/>
            <a:chExt cx="8135937" cy="2808288"/>
          </a:xfrm>
        </p:grpSpPr>
        <p:pic>
          <p:nvPicPr>
            <p:cNvPr id="2048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53"/>
            <a:stretch>
              <a:fillRect/>
            </a:stretch>
          </p:blipFill>
          <p:spPr bwMode="auto">
            <a:xfrm>
              <a:off x="1116013" y="1390650"/>
              <a:ext cx="7704137" cy="25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85" name="Text Box 4"/>
            <p:cNvSpPr txBox="1">
              <a:spLocks noChangeArrowheads="1"/>
            </p:cNvSpPr>
            <p:nvPr/>
          </p:nvSpPr>
          <p:spPr bwMode="auto">
            <a:xfrm>
              <a:off x="827088" y="1174750"/>
              <a:ext cx="5397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厚度</a:t>
              </a:r>
            </a:p>
          </p:txBody>
        </p:sp>
        <p:sp>
          <p:nvSpPr>
            <p:cNvPr id="20486" name="Oval 7"/>
            <p:cNvSpPr>
              <a:spLocks noChangeArrowheads="1"/>
            </p:cNvSpPr>
            <p:nvPr/>
          </p:nvSpPr>
          <p:spPr bwMode="auto">
            <a:xfrm>
              <a:off x="4643438" y="1751013"/>
              <a:ext cx="215900" cy="1428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20487" name="AutoShape 8"/>
            <p:cNvSpPr>
              <a:spLocks noChangeArrowheads="1"/>
            </p:cNvSpPr>
            <p:nvPr/>
          </p:nvSpPr>
          <p:spPr bwMode="auto">
            <a:xfrm>
              <a:off x="4716463" y="1893888"/>
              <a:ext cx="71437" cy="576262"/>
            </a:xfrm>
            <a:prstGeom prst="downArrow">
              <a:avLst>
                <a:gd name="adj1" fmla="val 50000"/>
                <a:gd name="adj2" fmla="val 20166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20488" name="Text Box 9"/>
            <p:cNvSpPr txBox="1">
              <a:spLocks noChangeArrowheads="1"/>
            </p:cNvSpPr>
            <p:nvPr/>
          </p:nvSpPr>
          <p:spPr bwMode="auto">
            <a:xfrm>
              <a:off x="684213" y="1655763"/>
              <a:ext cx="56991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000" dirty="0">
                  <a:latin typeface="Arial" panose="020B060402020202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940um</a:t>
              </a:r>
            </a:p>
          </p:txBody>
        </p:sp>
        <p:sp>
          <p:nvSpPr>
            <p:cNvPr id="20489" name="Text Box 10"/>
            <p:cNvSpPr txBox="1">
              <a:spLocks noChangeArrowheads="1"/>
            </p:cNvSpPr>
            <p:nvPr/>
          </p:nvSpPr>
          <p:spPr bwMode="auto">
            <a:xfrm>
              <a:off x="684213" y="2182813"/>
              <a:ext cx="56991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000">
                  <a:latin typeface="Arial" panose="020B060402020202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915um</a:t>
              </a:r>
            </a:p>
          </p:txBody>
        </p:sp>
        <p:sp>
          <p:nvSpPr>
            <p:cNvPr id="20490" name="Text Box 11"/>
            <p:cNvSpPr txBox="1">
              <a:spLocks noChangeArrowheads="1"/>
            </p:cNvSpPr>
            <p:nvPr/>
          </p:nvSpPr>
          <p:spPr bwMode="auto">
            <a:xfrm>
              <a:off x="684213" y="3694113"/>
              <a:ext cx="592137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000">
                  <a:latin typeface="Arial" panose="020B060402020202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11.5mil</a:t>
              </a: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626269" y="5371547"/>
            <a:ext cx="8034337" cy="1154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Grinding Process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研磨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Wafer 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時，會有三段研磨推擠速度，防止磨輪力道不足造成電流過高。</a:t>
            </a:r>
            <a:endParaRPr lang="en-US" altLang="zh-TW" sz="1400" dirty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為防止超薄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Wafer 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破片，故在研磨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P3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段降速以降低破片。</a:t>
            </a:r>
          </a:p>
        </p:txBody>
      </p:sp>
    </p:spTree>
    <p:extLst>
      <p:ext uri="{BB962C8B-B14F-4D97-AF65-F5344CB8AC3E}">
        <p14:creationId xmlns:p14="http://schemas.microsoft.com/office/powerpoint/2010/main" val="15334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F09819-A845-4EC2-8CF9-C1E34A8ED756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舉「閘極氧化」程式為例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037145"/>
              </p:ext>
            </p:extLst>
          </p:nvPr>
        </p:nvGraphicFramePr>
        <p:xfrm>
          <a:off x="495300" y="1196752"/>
          <a:ext cx="8159750" cy="488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Document" r:id="rId3" imgW="7176516" imgH="4299204" progId="Word.Document.8">
                  <p:embed/>
                </p:oleObj>
              </mc:Choice>
              <mc:Fallback>
                <p:oleObj name="Document" r:id="rId3" imgW="7176516" imgH="4299204" progId="Word.Document.8">
                  <p:embed/>
                  <p:pic>
                    <p:nvPicPr>
                      <p:cNvPr id="0" name="Object 3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196752"/>
                        <a:ext cx="8159750" cy="488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5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304800" y="392113"/>
            <a:ext cx="7813675" cy="156051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464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sz="2000" kern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廠</a:t>
            </a:r>
            <a:r>
              <a:rPr lang="zh-TW" altLang="en-US" sz="2000" kern="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</a:t>
            </a:r>
            <a:r>
              <a:rPr lang="en-US" altLang="zh-TW" sz="2000" kern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DFG-840</a:t>
            </a:r>
            <a:r>
              <a:rPr lang="zh-TW" altLang="en-US" sz="2000" kern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研磨機傳送簡介</a:t>
            </a:r>
            <a:endParaRPr lang="en-US" altLang="zh-TW" sz="2000" kern="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endParaRPr lang="en-US" altLang="zh-TW" sz="2000" kern="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r>
              <a:rPr lang="en-US" altLang="zh-TW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哪裡抓就回哪裡</a:t>
            </a:r>
            <a:endParaRPr lang="en-US" altLang="zh-TW" sz="1600" b="0" kern="0" dirty="0" smtClean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r>
              <a:rPr lang="en-US" altLang="zh-TW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晶背抓出 </a:t>
            </a:r>
            <a:r>
              <a:rPr lang="en-US" altLang="zh-TW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1600" b="0" kern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晶面送回</a:t>
            </a:r>
            <a:endParaRPr lang="zh-TW" altLang="en-US" sz="1600" b="0" kern="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9" r="9190" b="78"/>
          <a:stretch>
            <a:fillRect/>
          </a:stretch>
        </p:blipFill>
        <p:spPr bwMode="auto">
          <a:xfrm>
            <a:off x="304800" y="1663700"/>
            <a:ext cx="3360738" cy="435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557338"/>
            <a:ext cx="40735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文字方塊 2"/>
          <p:cNvSpPr txBox="1">
            <a:spLocks noChangeArrowheads="1"/>
          </p:cNvSpPr>
          <p:nvPr/>
        </p:nvSpPr>
        <p:spPr bwMode="auto">
          <a:xfrm>
            <a:off x="304800" y="6165850"/>
            <a:ext cx="8901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粗磨 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(Z1) 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→細磨 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 , 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使用手臂抓取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薄片破片風險高 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(&lt;=8mil DFG-840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機台不適用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61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C84014-CCD4-4C3E-92F2-AF91F359705A}" type="slidenum">
              <a:rPr lang="zh-TW" altLang="en-US" sz="1200" b="0">
                <a:solidFill>
                  <a:srgbClr val="7F7F7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zh-TW" altLang="en-US" sz="1200" b="0">
              <a:solidFill>
                <a:srgbClr val="7F7F7F"/>
              </a:solidFill>
            </a:endParaRPr>
          </a:p>
        </p:txBody>
      </p:sp>
      <p:sp>
        <p:nvSpPr>
          <p:cNvPr id="9219" name="矩形 4"/>
          <p:cNvSpPr>
            <a:spLocks noChangeArrowheads="1"/>
          </p:cNvSpPr>
          <p:nvPr/>
        </p:nvSpPr>
        <p:spPr bwMode="auto">
          <a:xfrm>
            <a:off x="312738" y="0"/>
            <a:ext cx="47815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>
                <a:ea typeface="微軟正黑體" panose="020B0604030504040204" pitchFamily="34" charset="-120"/>
              </a:rPr>
              <a:t>Fab Grinding Machine DFG840 </a:t>
            </a:r>
          </a:p>
        </p:txBody>
      </p:sp>
      <p:sp>
        <p:nvSpPr>
          <p:cNvPr id="9220" name="矩形 119"/>
          <p:cNvSpPr>
            <a:spLocks noChangeArrowheads="1"/>
          </p:cNvSpPr>
          <p:nvPr/>
        </p:nvSpPr>
        <p:spPr bwMode="auto">
          <a:xfrm>
            <a:off x="1576388" y="3187700"/>
            <a:ext cx="122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b="0"/>
              <a:t>4mil wafer </a:t>
            </a: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19533" y="931404"/>
            <a:ext cx="4724467" cy="923330"/>
          </a:xfrm>
          <a:prstGeom prst="rect">
            <a:avLst/>
          </a:prstGeom>
          <a:blipFill rotWithShape="1">
            <a:blip r:embed="rId2"/>
            <a:stretch>
              <a:fillRect l="-1161" b="-5298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pic>
        <p:nvPicPr>
          <p:cNvPr id="92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3824288"/>
            <a:ext cx="4379912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2" descr="C:\Users\LYCHEN0\AppData\Local\Microsoft\Windows\Temporary Internet Files\Content.Outlook\76JA44ID\IMG_8093 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5"/>
          <a:stretch>
            <a:fillRect/>
          </a:stretch>
        </p:blipFill>
        <p:spPr bwMode="auto">
          <a:xfrm>
            <a:off x="312738" y="890588"/>
            <a:ext cx="391160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文字方塊 1"/>
          <p:cNvSpPr txBox="1">
            <a:spLocks noChangeArrowheads="1"/>
          </p:cNvSpPr>
          <p:nvPr/>
        </p:nvSpPr>
        <p:spPr bwMode="auto">
          <a:xfrm>
            <a:off x="357188" y="3906838"/>
            <a:ext cx="4086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研磨至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&lt;8 mil , 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現行膠帶張力會造成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翹曲高 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(&lt;=8mil DFG-840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機台不適用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endParaRPr lang="zh-TW" altLang="en-US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32601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</a:rPr>
              <a:t>影響因素</a:t>
            </a:r>
            <a:endParaRPr lang="en-US" altLang="zh-TW" dirty="0" smtClean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氧化速率 </a:t>
            </a:r>
            <a:r>
              <a:rPr lang="en-US" altLang="zh-TW" dirty="0" smtClean="0"/>
              <a:t>(Oxidation rate)</a:t>
            </a:r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914400" y="1475382"/>
            <a:ext cx="6656388" cy="800100"/>
            <a:chOff x="576" y="672"/>
            <a:chExt cx="4193" cy="504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576" y="672"/>
              <a:ext cx="4193" cy="504"/>
              <a:chOff x="559" y="672"/>
              <a:chExt cx="4193" cy="504"/>
            </a:xfrm>
          </p:grpSpPr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559" y="672"/>
                <a:ext cx="4193" cy="5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30000"/>
                  </a:spcBef>
                  <a:buSzPct val="100000"/>
                </a:pPr>
                <a:r>
                  <a:rPr kumimoji="1" lang="zh-TW" altLang="en-US" sz="2000" dirty="0">
                    <a:latin typeface="Arial" pitchFamily="34" charset="0"/>
                    <a:ea typeface="新細明體" pitchFamily="18" charset="-120"/>
                    <a:sym typeface="Wingdings" pitchFamily="2" charset="2"/>
                  </a:rPr>
                  <a:t>(1).</a:t>
                </a:r>
                <a:r>
                  <a:rPr kumimoji="1" lang="en-US" altLang="zh-TW" sz="2000" dirty="0">
                    <a:latin typeface="Arial" pitchFamily="34" charset="0"/>
                    <a:ea typeface="新細明體" pitchFamily="18" charset="-120"/>
                    <a:sym typeface="Wingdings" pitchFamily="2" charset="2"/>
                  </a:rPr>
                  <a:t>Temperature : Temp.                   Oxidation rate </a:t>
                </a:r>
              </a:p>
              <a:p>
                <a:pPr algn="l">
                  <a:spcBef>
                    <a:spcPct val="30000"/>
                  </a:spcBef>
                  <a:buSzPct val="100000"/>
                </a:pPr>
                <a:r>
                  <a:rPr kumimoji="1" lang="en-US" altLang="zh-TW" sz="2000" dirty="0">
                    <a:latin typeface="Arial" pitchFamily="34" charset="0"/>
                    <a:ea typeface="新細明體" pitchFamily="18" charset="-120"/>
                    <a:sym typeface="Wingdings" pitchFamily="2" charset="2"/>
                  </a:rPr>
                  <a:t>                                                            </a:t>
                </a:r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2455" y="672"/>
                <a:ext cx="0" cy="288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 type="stealth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4269" y="672"/>
                <a:ext cx="0" cy="288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 type="stealth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 useBgFill="1"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2640" y="724"/>
              <a:ext cx="480" cy="144"/>
            </a:xfrm>
            <a:prstGeom prst="rightArrow">
              <a:avLst>
                <a:gd name="adj1" fmla="val 50000"/>
                <a:gd name="adj2" fmla="val 83333"/>
              </a:avLst>
            </a:prstGeom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838200" y="2265957"/>
            <a:ext cx="7278688" cy="809625"/>
            <a:chOff x="751" y="1170"/>
            <a:chExt cx="4585" cy="510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751" y="1170"/>
              <a:ext cx="4585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30000"/>
                </a:spcBef>
                <a:buSzPct val="100000"/>
              </a:pP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      由氧化之機構可知 : 當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Temp.    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時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S</a:t>
              </a:r>
              <a:r>
                <a:rPr kumimoji="1" lang="en-US" altLang="zh-TW" sz="2000" baseline="-25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i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原子能量增加,跳出晶</a:t>
              </a:r>
              <a:endParaRPr kumimoji="1" lang="zh-TW" altLang="en-US" sz="2000" baseline="-25000" dirty="0">
                <a:latin typeface="Arial" pitchFamily="34" charset="0"/>
                <a:ea typeface="新細明體" pitchFamily="18" charset="-120"/>
              </a:endParaRPr>
            </a:p>
            <a:p>
              <a:pPr algn="l">
                <a:spcBef>
                  <a:spcPct val="30000"/>
                </a:spcBef>
                <a:buSzPct val="100000"/>
              </a:pPr>
              <a:r>
                <a:rPr kumimoji="1" lang="zh-TW" altLang="en-US" sz="2000" baseline="-25000" dirty="0">
                  <a:latin typeface="Arial" pitchFamily="34" charset="0"/>
                  <a:ea typeface="新細明體" pitchFamily="18" charset="-120"/>
                </a:rPr>
                <a:t>        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</a:rPr>
                <a:t>格而留下 </a:t>
              </a:r>
              <a:r>
                <a:rPr kumimoji="1" lang="en-US" altLang="zh-TW" sz="2000" dirty="0" smtClean="0">
                  <a:latin typeface="Arial" pitchFamily="34" charset="0"/>
                  <a:ea typeface="新細明體" pitchFamily="18" charset="-120"/>
                </a:rPr>
                <a:t>Vacancy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</a:rPr>
                <a:t>之原子增加</a:t>
              </a:r>
              <a:r>
                <a:rPr kumimoji="1" lang="zh-TW" altLang="en-US" sz="2000" dirty="0" smtClean="0">
                  <a:latin typeface="Arial" pitchFamily="34" charset="0"/>
                  <a:ea typeface="新細明體" pitchFamily="18" charset="-120"/>
                </a:rPr>
                <a:t>, 故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Oxidation rate      </a:t>
              </a:r>
              <a:endParaRPr kumimoji="1" lang="en-US" altLang="zh-TW" sz="2000" baseline="-250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190" y="1176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4554" y="1440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887413" y="3137495"/>
            <a:ext cx="6656387" cy="842963"/>
            <a:chOff x="751" y="231"/>
            <a:chExt cx="4193" cy="531"/>
          </a:xfrm>
        </p:grpSpPr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751" y="258"/>
              <a:ext cx="4193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30000"/>
                </a:spcBef>
                <a:buSzPct val="100000"/>
              </a:pP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(2).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Pressure  : Pressure                    Oxidation rate </a:t>
              </a:r>
            </a:p>
            <a:p>
              <a:pPr algn="l">
                <a:spcBef>
                  <a:spcPct val="30000"/>
                </a:spcBef>
                <a:buSzPct val="100000"/>
              </a:pP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                                                            </a:t>
              </a: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618" y="231"/>
              <a:ext cx="0" cy="2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4433" y="231"/>
              <a:ext cx="0" cy="2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2819" y="324"/>
              <a:ext cx="480" cy="144"/>
            </a:xfrm>
            <a:prstGeom prst="rightArrow">
              <a:avLst>
                <a:gd name="adj1" fmla="val 50000"/>
                <a:gd name="adj2" fmla="val 83333"/>
              </a:avLst>
            </a:prstGeom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838200" y="3837582"/>
            <a:ext cx="7562851" cy="1247775"/>
            <a:chOff x="720" y="672"/>
            <a:chExt cx="4764" cy="786"/>
          </a:xfrm>
        </p:grpSpPr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720" y="690"/>
              <a:ext cx="4764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30000"/>
                </a:spcBef>
                <a:buSzPct val="100000"/>
              </a:pP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      由氧化之模式可知 : 當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Pressure    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時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C</a:t>
              </a:r>
              <a:r>
                <a:rPr kumimoji="1" lang="en-US" altLang="zh-TW" sz="2000" baseline="-25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O     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  <a:sym typeface="Wingdings" pitchFamily="2" charset="2"/>
                </a:rPr>
                <a:t>即壓力使表面吸收</a:t>
              </a:r>
              <a:endParaRPr kumimoji="1" lang="zh-TW" altLang="en-US" sz="2000" dirty="0">
                <a:latin typeface="Arial" pitchFamily="34" charset="0"/>
                <a:ea typeface="新細明體" pitchFamily="18" charset="-120"/>
              </a:endParaRPr>
            </a:p>
            <a:p>
              <a:pPr algn="l">
                <a:spcBef>
                  <a:spcPct val="30000"/>
                </a:spcBef>
                <a:buSzPct val="100000"/>
              </a:pPr>
              <a:r>
                <a:rPr kumimoji="1" lang="zh-TW" altLang="en-US" sz="2000" baseline="-25000" dirty="0">
                  <a:latin typeface="Arial" pitchFamily="34" charset="0"/>
                  <a:ea typeface="新細明體" pitchFamily="18" charset="-120"/>
                </a:rPr>
                <a:t>         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</a:rPr>
                <a:t>度增加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C</a:t>
              </a:r>
              <a:r>
                <a:rPr kumimoji="1" lang="en-US" altLang="zh-TW" sz="2000" baseline="-25000" dirty="0">
                  <a:latin typeface="Arial" pitchFamily="34" charset="0"/>
                  <a:ea typeface="新細明體" pitchFamily="18" charset="-120"/>
                </a:rPr>
                <a:t>O                            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</a:rPr>
                <a:t>使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O</a:t>
              </a:r>
              <a:r>
                <a:rPr kumimoji="1" lang="en-US" altLang="zh-TW" sz="2000" baseline="-25000" dirty="0">
                  <a:latin typeface="Arial" pitchFamily="34" charset="0"/>
                  <a:ea typeface="新細明體" pitchFamily="18" charset="-120"/>
                </a:rPr>
                <a:t>2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,H</a:t>
              </a:r>
              <a:r>
                <a:rPr kumimoji="1" lang="en-US" altLang="zh-TW" sz="2000" baseline="-25000" dirty="0">
                  <a:latin typeface="Arial" pitchFamily="34" charset="0"/>
                  <a:ea typeface="新細明體" pitchFamily="18" charset="-120"/>
                </a:rPr>
                <a:t>2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O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</a:rPr>
                <a:t>在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Oxide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</a:rPr>
                <a:t>之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Diffusion </a:t>
              </a: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</a:rPr>
                <a:t>做用</a:t>
              </a:r>
            </a:p>
            <a:p>
              <a:pPr algn="l">
                <a:spcBef>
                  <a:spcPct val="30000"/>
                </a:spcBef>
                <a:buSzPct val="100000"/>
              </a:pPr>
              <a:r>
                <a:rPr kumimoji="1" lang="zh-TW" altLang="en-US" sz="2000" dirty="0">
                  <a:latin typeface="Arial" pitchFamily="34" charset="0"/>
                  <a:ea typeface="新細明體" pitchFamily="18" charset="-120"/>
                </a:rPr>
                <a:t>      增加則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C</a:t>
              </a:r>
              <a:r>
                <a:rPr kumimoji="1" lang="en-US" altLang="zh-TW" sz="2000" baseline="-25000" dirty="0">
                  <a:latin typeface="Arial" pitchFamily="34" charset="0"/>
                  <a:ea typeface="新細明體" pitchFamily="18" charset="-120"/>
                </a:rPr>
                <a:t>i                      </a:t>
              </a:r>
              <a:r>
                <a:rPr kumimoji="1" lang="en-US" altLang="zh-TW" sz="2000" dirty="0">
                  <a:latin typeface="Arial" pitchFamily="34" charset="0"/>
                  <a:ea typeface="新細明體" pitchFamily="18" charset="-120"/>
                </a:rPr>
                <a:t>    Oxidation rate</a:t>
              </a: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3456" y="672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1872" y="912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4032" y="672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25" name="AutoShape 23"/>
            <p:cNvSpPr>
              <a:spLocks noChangeArrowheads="1"/>
            </p:cNvSpPr>
            <p:nvPr/>
          </p:nvSpPr>
          <p:spPr bwMode="auto">
            <a:xfrm>
              <a:off x="2064" y="960"/>
              <a:ext cx="480" cy="144"/>
            </a:xfrm>
            <a:prstGeom prst="rightArrow">
              <a:avLst>
                <a:gd name="adj1" fmla="val 50000"/>
                <a:gd name="adj2" fmla="val 83333"/>
              </a:avLst>
            </a:prstGeom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26" name="AutoShape 24"/>
            <p:cNvSpPr>
              <a:spLocks noChangeArrowheads="1"/>
            </p:cNvSpPr>
            <p:nvPr/>
          </p:nvSpPr>
          <p:spPr bwMode="auto">
            <a:xfrm>
              <a:off x="1920" y="1200"/>
              <a:ext cx="480" cy="144"/>
            </a:xfrm>
            <a:prstGeom prst="rightArrow">
              <a:avLst>
                <a:gd name="adj1" fmla="val 50000"/>
                <a:gd name="adj2" fmla="val 83333"/>
              </a:avLst>
            </a:prstGeom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1824" y="1218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3571" y="1186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914400" y="5209182"/>
            <a:ext cx="7570788" cy="120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  <a:buSzPct val="100000"/>
            </a:pPr>
            <a:r>
              <a:rPr kumimoji="1" lang="zh-TW" altLang="en-US" sz="2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(3).</a:t>
            </a:r>
            <a:r>
              <a:rPr kumimoji="1" lang="en-US" altLang="zh-TW" sz="2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Crystal orientation  : </a:t>
            </a:r>
            <a:r>
              <a:rPr kumimoji="1" lang="en-US" altLang="zh-TW" sz="2000" i="1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( 1.1.1 ) &gt; ( 1.1.0 ) &gt; ( 1.0.0 )</a:t>
            </a:r>
          </a:p>
          <a:p>
            <a:pPr algn="l">
              <a:spcBef>
                <a:spcPct val="30000"/>
              </a:spcBef>
              <a:buSzPct val="100000"/>
            </a:pPr>
            <a:r>
              <a:rPr kumimoji="1" lang="en-US" altLang="zh-TW" sz="2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                                          </a:t>
            </a:r>
            <a:r>
              <a:rPr kumimoji="1" lang="zh-TW" altLang="en-US" sz="2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因為單位面積上之 </a:t>
            </a:r>
            <a:r>
              <a:rPr kumimoji="1" lang="en-US" altLang="zh-TW" sz="2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S</a:t>
            </a:r>
            <a:r>
              <a:rPr kumimoji="1" lang="en-US" altLang="zh-TW" sz="2000" baseline="-25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i  </a:t>
            </a:r>
            <a:r>
              <a:rPr kumimoji="1" lang="zh-TW" altLang="en-US" sz="2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原子較多</a:t>
            </a:r>
            <a:r>
              <a:rPr kumimoji="1" lang="zh-TW" altLang="en-US" sz="2000" dirty="0" smtClean="0">
                <a:latin typeface="Arial" pitchFamily="34" charset="0"/>
                <a:ea typeface="新細明體" pitchFamily="18" charset="-120"/>
                <a:sym typeface="Wingdings" pitchFamily="2" charset="2"/>
              </a:rPr>
              <a:t>, 故</a:t>
            </a:r>
            <a:r>
              <a:rPr kumimoji="1" lang="zh-TW" altLang="en-US" sz="2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其</a:t>
            </a:r>
          </a:p>
          <a:p>
            <a:pPr algn="l">
              <a:spcBef>
                <a:spcPct val="30000"/>
              </a:spcBef>
              <a:buSzPct val="100000"/>
            </a:pPr>
            <a:r>
              <a:rPr kumimoji="1" lang="zh-TW" altLang="en-US" sz="2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                                          </a:t>
            </a:r>
            <a:r>
              <a:rPr kumimoji="1" lang="en-US" altLang="zh-TW" sz="2000" dirty="0">
                <a:latin typeface="Arial" pitchFamily="34" charset="0"/>
                <a:ea typeface="新細明體" pitchFamily="18" charset="-120"/>
                <a:sym typeface="Wingdings" pitchFamily="2" charset="2"/>
              </a:rPr>
              <a:t>Oxidation rate </a:t>
            </a:r>
          </a:p>
        </p:txBody>
      </p:sp>
      <p:sp>
        <p:nvSpPr>
          <p:cNvPr id="32" name="Line 26"/>
          <p:cNvSpPr>
            <a:spLocks noChangeShapeType="1"/>
          </p:cNvSpPr>
          <p:nvPr/>
        </p:nvSpPr>
        <p:spPr bwMode="auto">
          <a:xfrm>
            <a:off x="5580112" y="6072336"/>
            <a:ext cx="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Diffusion </a:t>
            </a:r>
            <a:r>
              <a:rPr lang="en-US" dirty="0"/>
              <a:t>(</a:t>
            </a:r>
            <a:r>
              <a:rPr lang="zh-TW" altLang="en-US" dirty="0"/>
              <a:t>擴散</a:t>
            </a:r>
            <a:r>
              <a:rPr lang="en-US" altLang="zh-TW" dirty="0" smtClean="0"/>
              <a:t>) </a:t>
            </a:r>
            <a:r>
              <a:rPr lang="zh-TW" altLang="en-US" dirty="0" smtClean="0">
                <a:latin typeface="微軟正黑體" panose="020B0604030504040204" pitchFamily="34" charset="-120"/>
              </a:rPr>
              <a:t>製程簡介</a:t>
            </a:r>
            <a:endParaRPr 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B2E5AABD-87AD-47A1-ADFB-10D9212869E5" xsi:nil="true"/>
    <Owner xmlns="B2E5AABD-87AD-47A1-ADFB-10D9212869E5" xsi:nil="true"/>
    <Status xmlns="B2E5AABD-87AD-47A1-ADFB-10D9212869E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AAE5B2AD87A147ADFB10D9212869E5" ma:contentTypeVersion="0" ma:contentTypeDescription="Create a new document." ma:contentTypeScope="" ma:versionID="0c7a12f38535fe6bd798789398a33d2d">
  <xsd:schema xmlns:xsd="http://www.w3.org/2001/XMLSchema" xmlns:xs="http://www.w3.org/2001/XMLSchema" xmlns:p="http://schemas.microsoft.com/office/2006/metadata/properties" xmlns:ns2="B2E5AABD-87AD-47A1-ADFB-10D9212869E5" targetNamespace="http://schemas.microsoft.com/office/2006/metadata/properties" ma:root="true" ma:fieldsID="3ee30087cf116be6881678c28e2d5473" ns2:_="">
    <xsd:import namespace="B2E5AABD-87AD-47A1-ADFB-10D9212869E5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Description" minOccurs="0"/>
                <xsd:element ref="ns2:Status" minOccurs="0"/>
                <xsd:element ref="ns2:SPSPlus_DocField1" minOccurs="0"/>
                <xsd:element ref="ns2:SPSPlus_DocField2" minOccurs="0"/>
                <xsd:element ref="ns2:SPSPlus_DocField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E5AABD-87AD-47A1-ADFB-10D9212869E5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擁有人" ma:format="Dropdown" ma:internalName="Owner">
      <xsd:simpleType>
        <xsd:union memberTypes="dms:Text">
          <xsd:simpleType>
            <xsd:restriction base="dms:Choice">
              <xsd:enumeration value="沈介宇"/>
              <xsd:enumeration value="林芳如"/>
              <xsd:enumeration value="黃靜薇"/>
              <xsd:enumeration value="黃曉薇"/>
              <xsd:enumeration value="陳清光"/>
            </xsd:restriction>
          </xsd:simpleType>
        </xsd:union>
      </xsd:simpleType>
    </xsd:element>
    <xsd:element name="Description" ma:index="9" nillable="true" ma:displayName="描述" ma:internalName="Description">
      <xsd:simpleType>
        <xsd:restriction base="dms:Note">
          <xsd:maxLength value="255"/>
        </xsd:restriction>
      </xsd:simpleType>
    </xsd:element>
    <xsd:element name="Status" ma:index="10" nillable="true" ma:displayName="狀態" ma:internalName="Status">
      <xsd:simpleType>
        <xsd:restriction base="dms:Choice">
          <xsd:enumeration value="粗糙"/>
          <xsd:enumeration value="草稿"/>
          <xsd:enumeration value="預覽"/>
          <xsd:enumeration value="完稿"/>
        </xsd:restriction>
      </xsd:simpleType>
    </xsd:element>
    <xsd:element name="SPSPlus_DocField1" ma:index="11" nillable="true" ma:displayName="Hit Rates" ma:internalName="SPSPlus_DocField1" ma:readOnly="true">
      <xsd:simpleType>
        <xsd:restriction base="dms:Unknown"/>
      </xsd:simpleType>
    </xsd:element>
    <xsd:element name="SPSPlus_DocField2" ma:index="12" nillable="true" ma:displayName="Vote of useful" ma:internalName="SPSPlus_DocField2" ma:readOnly="true">
      <xsd:simpleType>
        <xsd:restriction base="dms:Unknown"/>
      </xsd:simpleType>
    </xsd:element>
    <xsd:element name="SPSPlus_DocField3" ma:index="13" nillable="true" ma:displayName="Vote of useless" ma:internalName="SPSPlus_DocField3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711116-2882-48F6-8F3B-8BE7C43F6DB3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B2E5AABD-87AD-47A1-ADFB-10D9212869E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1F41721-8BA7-426A-8F1E-0C7B8587C6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C19EE7-84E0-401B-A4C2-B93569D23A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E5AABD-87AD-47A1-ADFB-10D9212869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64189</TotalTime>
  <Words>3415</Words>
  <Application>Microsoft Office PowerPoint</Application>
  <PresentationFormat>如螢幕大小 (4:3)</PresentationFormat>
  <Paragraphs>658</Paragraphs>
  <Slides>71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71</vt:i4>
      </vt:variant>
    </vt:vector>
  </HeadingPairs>
  <TitlesOfParts>
    <vt:vector size="86" baseType="lpstr">
      <vt:lpstr>Arial Unicode MS</vt:lpstr>
      <vt:lpstr>Monotype Sorts</vt:lpstr>
      <vt:lpstr>細明體</vt:lpstr>
      <vt:lpstr>微軟正黑體</vt:lpstr>
      <vt:lpstr>新細明體</vt:lpstr>
      <vt:lpstr>Arial</vt:lpstr>
      <vt:lpstr>Calibri</vt:lpstr>
      <vt:lpstr>Symbol</vt:lpstr>
      <vt:lpstr>Tahoma</vt:lpstr>
      <vt:lpstr>Wingdings</vt:lpstr>
      <vt:lpstr>Office Theme</vt:lpstr>
      <vt:lpstr>Document</vt:lpstr>
      <vt:lpstr>Equation</vt:lpstr>
      <vt:lpstr>Worksheet</vt:lpstr>
      <vt:lpstr>Bitmap Image</vt:lpstr>
      <vt:lpstr>擴散製程及設備原理之基本概念</vt:lpstr>
      <vt:lpstr>自我介紹</vt:lpstr>
      <vt:lpstr>介紹製程</vt:lpstr>
      <vt:lpstr>Oxidation (氧化) 製程簡介</vt:lpstr>
      <vt:lpstr>Oxidation (氧化) </vt:lpstr>
      <vt:lpstr>Si 之氧化模式</vt:lpstr>
      <vt:lpstr>舉「閘極氧化」程式為例</vt:lpstr>
      <vt:lpstr>氧化速率 (Oxidation rate)</vt:lpstr>
      <vt:lpstr>Diffusion (擴散) 製程簡介</vt:lpstr>
      <vt:lpstr>Diffusion (擴散)</vt:lpstr>
      <vt:lpstr>SiO2 Applications </vt:lpstr>
      <vt:lpstr>LPCVD 製程簡介與應用  </vt:lpstr>
      <vt:lpstr>Film Quality</vt:lpstr>
      <vt:lpstr>SiN (Silicon Nitride)</vt:lpstr>
      <vt:lpstr>TEOS</vt:lpstr>
      <vt:lpstr>Poly Silicon (多晶矽)</vt:lpstr>
      <vt:lpstr>LP (Low Pressure) Tube Recipe</vt:lpstr>
      <vt:lpstr>HFV (Pre-clean) 製程簡介與應用  </vt:lpstr>
      <vt:lpstr>HFV</vt:lpstr>
      <vt:lpstr>HFV 反應式</vt:lpstr>
      <vt:lpstr>WSi 製程簡介與應用  </vt:lpstr>
      <vt:lpstr>Silicide 特定比較</vt:lpstr>
      <vt:lpstr>WSi 製程法比較</vt:lpstr>
      <vt:lpstr>DCS WSi Advantages</vt:lpstr>
      <vt:lpstr>WSi film parameters</vt:lpstr>
      <vt:lpstr>WSi Process Parameter Trends</vt:lpstr>
      <vt:lpstr>介紹機台</vt:lpstr>
      <vt:lpstr>Implanter 製程簡介與應用</vt:lpstr>
      <vt:lpstr>Ion Implantation</vt:lpstr>
      <vt:lpstr>Advantages</vt:lpstr>
      <vt:lpstr>Problems/Limitations </vt:lpstr>
      <vt:lpstr>Entity Classification</vt:lpstr>
      <vt:lpstr>Control Process Parameters</vt:lpstr>
      <vt:lpstr>擴散爐管 TEL 機台簡介</vt:lpstr>
      <vt:lpstr>PowerPoint 簡報</vt:lpstr>
      <vt:lpstr>PowerPoint 簡報</vt:lpstr>
      <vt:lpstr>機台主體架構</vt:lpstr>
      <vt:lpstr>MAIN SYSTEM</vt:lpstr>
      <vt:lpstr>PowerPoint 簡報</vt:lpstr>
      <vt:lpstr>PowerPoint 簡報</vt:lpstr>
      <vt:lpstr>PowerPoint 簡報</vt:lpstr>
      <vt:lpstr>SCR電力調整器</vt:lpstr>
      <vt:lpstr>T/C 熱電偶原理</vt:lpstr>
      <vt:lpstr>熱電偶之規格種類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爐管傳送架構</vt:lpstr>
      <vt:lpstr>擴散離子植入(IMP)機台介紹</vt:lpstr>
      <vt:lpstr>PowerPoint 簡報</vt:lpstr>
      <vt:lpstr>離子植入機構造簡介</vt:lpstr>
      <vt:lpstr>真空系統(vacuum system) </vt:lpstr>
      <vt:lpstr>離子源(ion source)+離子萃取(Extraction)   </vt:lpstr>
      <vt:lpstr>離子分析(Ion analyzing) </vt:lpstr>
      <vt:lpstr>加速(accelerating system) </vt:lpstr>
      <vt:lpstr>掃描系統(Scanning System)+劑量控制(Dose control)  </vt:lpstr>
      <vt:lpstr>靶室(target chamber) </vt:lpstr>
      <vt:lpstr>RTP 機台簡介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cyshen</dc:creator>
  <cp:lastModifiedBy>S220 TJChan</cp:lastModifiedBy>
  <cp:revision>1376</cp:revision>
  <cp:lastPrinted>2016-05-09T00:57:20Z</cp:lastPrinted>
  <dcterms:created xsi:type="dcterms:W3CDTF">2012-03-21T02:57:47Z</dcterms:created>
  <dcterms:modified xsi:type="dcterms:W3CDTF">2020-08-17T09:01:31Z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0x010100BDAAE5B2AD87A147ADFB10D9212869E5</vt:lpwstr>
  </property>
  <property fmtid="{D5CDD505-2E9C-101B-9397-08002B2CF9AE}" pid="3" name="vti_description">
    <vt:lpwstr/>
  </property>
</Properties>
</file>